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686" r:id="rId1"/>
  </p:sldMasterIdLst>
  <p:notesMasterIdLst>
    <p:notesMasterId r:id="rId27"/>
  </p:notesMasterIdLst>
  <p:sldIdLst>
    <p:sldId id="256" r:id="rId2"/>
    <p:sldId id="320" r:id="rId3"/>
    <p:sldId id="334" r:id="rId4"/>
    <p:sldId id="393" r:id="rId5"/>
    <p:sldId id="361" r:id="rId6"/>
    <p:sldId id="363" r:id="rId7"/>
    <p:sldId id="373" r:id="rId8"/>
    <p:sldId id="383" r:id="rId9"/>
    <p:sldId id="372" r:id="rId10"/>
    <p:sldId id="368" r:id="rId11"/>
    <p:sldId id="376" r:id="rId12"/>
    <p:sldId id="369" r:id="rId13"/>
    <p:sldId id="374" r:id="rId14"/>
    <p:sldId id="377" r:id="rId15"/>
    <p:sldId id="379" r:id="rId16"/>
    <p:sldId id="384" r:id="rId17"/>
    <p:sldId id="382" r:id="rId18"/>
    <p:sldId id="389" r:id="rId19"/>
    <p:sldId id="366" r:id="rId20"/>
    <p:sldId id="387" r:id="rId21"/>
    <p:sldId id="394" r:id="rId22"/>
    <p:sldId id="390" r:id="rId23"/>
    <p:sldId id="391" r:id="rId24"/>
    <p:sldId id="365" r:id="rId25"/>
    <p:sldId id="39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900"/>
    <p:restoredTop sz="91345"/>
  </p:normalViewPr>
  <p:slideViewPr>
    <p:cSldViewPr snapToGrid="0" snapToObjects="1">
      <p:cViewPr varScale="1">
        <p:scale>
          <a:sx n="75" d="100"/>
          <a:sy n="75" d="100"/>
        </p:scale>
        <p:origin x="30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98B5F-DDED-E348-9977-D7F7BEBFD306}" type="datetimeFigureOut">
              <a:rPr lang="es-ES" smtClean="0"/>
              <a:t>01/11/2022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FA8090-486F-1242-9A44-9D8DD8148D9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9970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 txBox="1">
            <a:spLocks noGrp="1" noChangeArrowheads="1"/>
          </p:cNvSpPr>
          <p:nvPr/>
        </p:nvSpPr>
        <p:spPr bwMode="auto">
          <a:xfrm>
            <a:off x="3883025" y="8685213"/>
            <a:ext cx="2973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8" tIns="45723" rIns="91448" bIns="45723" anchor="b"/>
          <a:lstStyle/>
          <a:p>
            <a:pPr algn="r"/>
            <a:fld id="{451B4D70-9845-465B-82EA-FCAA986FCB48}" type="slidenum">
              <a:rPr lang="es-ES" sz="1200">
                <a:latin typeface="Calibri" pitchFamily="34" charset="0"/>
              </a:rPr>
              <a:pPr algn="r"/>
              <a:t>2</a:t>
            </a:fld>
            <a:endParaRPr lang="es-ES" sz="1200">
              <a:latin typeface="Calibri" pitchFamily="34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7588" cy="3430587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448" tIns="45723" rIns="91448" bIns="45723"/>
          <a:lstStyle/>
          <a:p>
            <a:pPr eaLnBrk="1" hangingPunct="1">
              <a:spcBef>
                <a:spcPct val="0"/>
              </a:spcBef>
            </a:pPr>
            <a:r>
              <a:rPr lang="es-ES" b="0" dirty="0">
                <a:latin typeface="Arial" pitchFamily="34" charset="0"/>
                <a:cs typeface="Arial" pitchFamily="34" charset="0"/>
              </a:rPr>
              <a:t>ESTAS SON</a:t>
            </a:r>
            <a:r>
              <a:rPr lang="es-ES" b="0" baseline="0" dirty="0">
                <a:latin typeface="Arial" pitchFamily="34" charset="0"/>
                <a:cs typeface="Arial" pitchFamily="34" charset="0"/>
              </a:rPr>
              <a:t> LAS </a:t>
            </a:r>
            <a:r>
              <a:rPr lang="es-ES" b="1" baseline="0" dirty="0">
                <a:latin typeface="Arial" pitchFamily="34" charset="0"/>
                <a:cs typeface="Arial" pitchFamily="34" charset="0"/>
              </a:rPr>
              <a:t>FUNCIONES VINCULADAS </a:t>
            </a:r>
            <a:r>
              <a:rPr lang="es-ES" b="0" baseline="0" dirty="0">
                <a:latin typeface="Arial" pitchFamily="34" charset="0"/>
                <a:cs typeface="Arial" pitchFamily="34" charset="0"/>
              </a:rPr>
              <a:t>A LA UNIDAD DE </a:t>
            </a:r>
            <a:r>
              <a:rPr lang="es-ES" b="1" baseline="0" dirty="0">
                <a:latin typeface="Arial" pitchFamily="34" charset="0"/>
                <a:cs typeface="Arial" pitchFamily="34" charset="0"/>
              </a:rPr>
              <a:t>RECURSOS HUMANOS Y </a:t>
            </a:r>
            <a:r>
              <a:rPr lang="es-ES" b="0" baseline="0" dirty="0">
                <a:latin typeface="Arial" pitchFamily="34" charset="0"/>
                <a:cs typeface="Arial" pitchFamily="34" charset="0"/>
              </a:rPr>
              <a:t>QUE EN UNA GRAN EMPRESA SE CONVIERTEN EN DEPARTAMENTOS, Y QUE EN LAS </a:t>
            </a:r>
            <a:r>
              <a:rPr lang="es-ES" b="1" baseline="0" dirty="0">
                <a:latin typeface="Arial" pitchFamily="34" charset="0"/>
                <a:cs typeface="Arial" pitchFamily="34" charset="0"/>
              </a:rPr>
              <a:t>PEQUEÑAS EMPRESAS</a:t>
            </a:r>
            <a:r>
              <a:rPr lang="es-ES" b="0" baseline="0" dirty="0">
                <a:latin typeface="Arial" pitchFamily="34" charset="0"/>
                <a:cs typeface="Arial" pitchFamily="34" charset="0"/>
              </a:rPr>
              <a:t> RECAERAN SOBRE LA PERSONA QUE TENGA </a:t>
            </a:r>
            <a:r>
              <a:rPr lang="es-ES" b="1" baseline="0" dirty="0">
                <a:latin typeface="Arial" pitchFamily="34" charset="0"/>
                <a:cs typeface="Arial" pitchFamily="34" charset="0"/>
              </a:rPr>
              <a:t>LA RESPONSABILIDAD DE LA GESTION DE LAS PERSONAS DE LA EMPRESA </a:t>
            </a:r>
            <a:r>
              <a:rPr lang="es-ES" b="0" baseline="0" dirty="0">
                <a:latin typeface="Arial" pitchFamily="34" charset="0"/>
                <a:cs typeface="Arial" pitchFamily="34" charset="0"/>
              </a:rPr>
              <a:t>Y SIEMPRE MUY VINCULADA A LA DIRECCIÓN </a:t>
            </a:r>
            <a:endParaRPr lang="es-ES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057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 txBox="1">
            <a:spLocks noGrp="1" noChangeArrowheads="1"/>
          </p:cNvSpPr>
          <p:nvPr/>
        </p:nvSpPr>
        <p:spPr bwMode="auto">
          <a:xfrm>
            <a:off x="3883025" y="8685213"/>
            <a:ext cx="2973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8" tIns="45723" rIns="91448" bIns="45723" anchor="b"/>
          <a:lstStyle/>
          <a:p>
            <a:pPr algn="r"/>
            <a:fld id="{451B4D70-9845-465B-82EA-FCAA986FCB48}" type="slidenum">
              <a:rPr lang="es-ES" sz="1200">
                <a:latin typeface="Calibri" pitchFamily="34" charset="0"/>
              </a:rPr>
              <a:pPr algn="r"/>
              <a:t>3</a:t>
            </a:fld>
            <a:endParaRPr lang="es-ES" sz="1200">
              <a:latin typeface="Calibri" pitchFamily="34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7588" cy="3430587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448" tIns="45723" rIns="91448" bIns="45723"/>
          <a:lstStyle/>
          <a:p>
            <a:pPr eaLnBrk="1" hangingPunct="1">
              <a:spcBef>
                <a:spcPct val="0"/>
              </a:spcBef>
            </a:pPr>
            <a:r>
              <a:rPr lang="es-ES" b="0" dirty="0">
                <a:latin typeface="Arial" pitchFamily="34" charset="0"/>
                <a:cs typeface="Arial" pitchFamily="34" charset="0"/>
              </a:rPr>
              <a:t>ESTAS SON</a:t>
            </a:r>
            <a:r>
              <a:rPr lang="es-ES" b="0" baseline="0" dirty="0">
                <a:latin typeface="Arial" pitchFamily="34" charset="0"/>
                <a:cs typeface="Arial" pitchFamily="34" charset="0"/>
              </a:rPr>
              <a:t> LAS </a:t>
            </a:r>
            <a:r>
              <a:rPr lang="es-ES" b="1" baseline="0" dirty="0">
                <a:latin typeface="Arial" pitchFamily="34" charset="0"/>
                <a:cs typeface="Arial" pitchFamily="34" charset="0"/>
              </a:rPr>
              <a:t>FUNCIONES VINCULADAS </a:t>
            </a:r>
            <a:r>
              <a:rPr lang="es-ES" b="0" baseline="0" dirty="0">
                <a:latin typeface="Arial" pitchFamily="34" charset="0"/>
                <a:cs typeface="Arial" pitchFamily="34" charset="0"/>
              </a:rPr>
              <a:t>A LA UNIDAD DE </a:t>
            </a:r>
            <a:r>
              <a:rPr lang="es-ES" b="1" baseline="0" dirty="0">
                <a:latin typeface="Arial" pitchFamily="34" charset="0"/>
                <a:cs typeface="Arial" pitchFamily="34" charset="0"/>
              </a:rPr>
              <a:t>RECURSOS HUMANOS Y </a:t>
            </a:r>
            <a:r>
              <a:rPr lang="es-ES" b="0" baseline="0" dirty="0">
                <a:latin typeface="Arial" pitchFamily="34" charset="0"/>
                <a:cs typeface="Arial" pitchFamily="34" charset="0"/>
              </a:rPr>
              <a:t>QUE EN UNA GRAN EMPRESA SE CONVIERTEN EN DEPARTAMENTOS, Y QUE EN LAS </a:t>
            </a:r>
            <a:r>
              <a:rPr lang="es-ES" b="1" baseline="0" dirty="0">
                <a:latin typeface="Arial" pitchFamily="34" charset="0"/>
                <a:cs typeface="Arial" pitchFamily="34" charset="0"/>
              </a:rPr>
              <a:t>PEQUEÑAS EMPRESAS</a:t>
            </a:r>
            <a:r>
              <a:rPr lang="es-ES" b="0" baseline="0" dirty="0">
                <a:latin typeface="Arial" pitchFamily="34" charset="0"/>
                <a:cs typeface="Arial" pitchFamily="34" charset="0"/>
              </a:rPr>
              <a:t> RECAERAN SOBRE LA PERSONA QUE TENGA </a:t>
            </a:r>
            <a:r>
              <a:rPr lang="es-ES" b="1" baseline="0" dirty="0">
                <a:latin typeface="Arial" pitchFamily="34" charset="0"/>
                <a:cs typeface="Arial" pitchFamily="34" charset="0"/>
              </a:rPr>
              <a:t>LA RESPONSABILIDAD DE LA GESTION DE LAS PERSONAS DE LA EMPRESA </a:t>
            </a:r>
            <a:r>
              <a:rPr lang="es-ES" b="0" baseline="0" dirty="0">
                <a:latin typeface="Arial" pitchFamily="34" charset="0"/>
                <a:cs typeface="Arial" pitchFamily="34" charset="0"/>
              </a:rPr>
              <a:t>Y SIEMPRE MUY VINCULADA A LA DIRECCIÓN </a:t>
            </a:r>
            <a:endParaRPr lang="es-ES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051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53B802-291A-BA45-8050-0ADAA98444DC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5618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9B124-DB98-A54F-A3B0-AF05AED7257B}" type="datetime1">
              <a:rPr lang="es-ES" smtClean="0"/>
              <a:t>01/11/2022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FEM FUTUR 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1CCF8-0309-5647-A694-5326D6B179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8063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84801-2979-7640-B9A9-C6FEDBD40A84}" type="datetime1">
              <a:rPr lang="es-ES" smtClean="0"/>
              <a:t>01/11/2022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FEM FUTUR V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1CCF8-0309-5647-A694-5326D6B179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736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14F8-A612-194A-A70C-1A3B7F97710D}" type="datetime1">
              <a:rPr lang="es-ES" smtClean="0"/>
              <a:t>01/11/2022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FEM FUTUR V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1CCF8-0309-5647-A694-5326D6B179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864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C8AC3-3AAE-EE4B-B0C5-17E74EBBA78F}" type="datetime1">
              <a:rPr lang="es-ES" smtClean="0"/>
              <a:t>01/11/2022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FEM FUTUR V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1CCF8-0309-5647-A694-5326D6B17944}" type="slidenum">
              <a:rPr lang="es-ES" smtClean="0"/>
              <a:t>‹Nº›</a:t>
            </a:fld>
            <a:endParaRPr lang="es-E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87190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8142C-E7E7-2449-87AD-9A55193B4BF1}" type="datetime1">
              <a:rPr lang="es-ES" smtClean="0"/>
              <a:t>01/11/2022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FEM FUTUR V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1CCF8-0309-5647-A694-5326D6B179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32002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171BA-942C-1E4D-B3FB-A0B689196D34}" type="datetime1">
              <a:rPr lang="es-ES" smtClean="0"/>
              <a:t>01/11/2022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FEM FUTUR V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1CCF8-0309-5647-A694-5326D6B179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70943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66DBB-1534-9A41-8F03-A89E17600F03}" type="datetime1">
              <a:rPr lang="es-ES" smtClean="0"/>
              <a:t>01/11/2022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FEM FUTUR V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1CCF8-0309-5647-A694-5326D6B179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96088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191B-4D76-754D-B0FD-75C0B1781066}" type="datetime1">
              <a:rPr lang="es-ES" smtClean="0"/>
              <a:t>01/11/2022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FEM FUTUR 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1CCF8-0309-5647-A694-5326D6B179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13115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C2F98-4F3A-3F4A-BEA5-DA87DC2E816A}" type="datetime1">
              <a:rPr lang="es-ES" smtClean="0"/>
              <a:t>01/11/2022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FEM FUTUR 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1CCF8-0309-5647-A694-5326D6B179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33189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DD6B5-1505-E248-B4E7-5DC26C040BB4}" type="datetimeFigureOut">
              <a:rPr lang="es-ES" smtClean="0"/>
              <a:t>01/11/2022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1CCF8-0309-5647-A694-5326D6B179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5040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E7937-0E88-A746-8F7A-80002F842533}" type="datetime1">
              <a:rPr lang="es-ES" smtClean="0"/>
              <a:t>01/11/2022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FEM FUTUR 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1CCF8-0309-5647-A694-5326D6B179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392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E7341-F852-AB44-A67C-3BB940CE4C1E}" type="datetime1">
              <a:rPr lang="es-ES" smtClean="0"/>
              <a:t>01/11/2022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FEM FUTUR 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1CCF8-0309-5647-A694-5326D6B179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9643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CB1E8-F641-B948-811D-C4A1B24CE581}" type="datetime1">
              <a:rPr lang="es-ES" smtClean="0"/>
              <a:t>01/11/2022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FEM FUTUR V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1CCF8-0309-5647-A694-5326D6B179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178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2BE35-D3FF-0640-A708-6AF360CE39AF}" type="datetime1">
              <a:rPr lang="es-ES" smtClean="0"/>
              <a:t>01/11/2022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FEM FUTUR V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1CCF8-0309-5647-A694-5326D6B179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9582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94134-7078-BE40-B51B-D059F217BCF4}" type="datetime1">
              <a:rPr lang="es-ES" smtClean="0"/>
              <a:t>01/11/2022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FEM FUTUR V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1CCF8-0309-5647-A694-5326D6B179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7093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041E8-1A2A-3642-A950-81859186CF08}" type="datetime1">
              <a:rPr lang="es-ES" smtClean="0"/>
              <a:t>01/11/2022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FEM FUTUR 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1CCF8-0309-5647-A694-5326D6B179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3151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691A7-0375-A74D-B2DC-9276DE0D028F}" type="datetime1">
              <a:rPr lang="es-ES" smtClean="0"/>
              <a:t>01/11/2022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FEM FUTUR V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1CCF8-0309-5647-A694-5326D6B179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6956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B5D33-AC30-3D40-B908-E837B50F818A}" type="datetime1">
              <a:rPr lang="es-ES" smtClean="0"/>
              <a:t>01/11/2022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FEM FUTUR V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1CCF8-0309-5647-A694-5326D6B179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5951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E7DADBE-B2B6-474B-8F2F-755177FA33C1}" type="datetime1">
              <a:rPr lang="es-ES" smtClean="0"/>
              <a:t>01/11/2022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s-ES"/>
              <a:t>FEM FUTUR 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FA1CCF8-0309-5647-A694-5326D6B179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4685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87" r:id="rId1"/>
    <p:sldLayoutId id="2147484688" r:id="rId2"/>
    <p:sldLayoutId id="2147484689" r:id="rId3"/>
    <p:sldLayoutId id="2147484690" r:id="rId4"/>
    <p:sldLayoutId id="2147484691" r:id="rId5"/>
    <p:sldLayoutId id="2147484692" r:id="rId6"/>
    <p:sldLayoutId id="2147484693" r:id="rId7"/>
    <p:sldLayoutId id="2147484694" r:id="rId8"/>
    <p:sldLayoutId id="2147484695" r:id="rId9"/>
    <p:sldLayoutId id="2147484696" r:id="rId10"/>
    <p:sldLayoutId id="2147484697" r:id="rId11"/>
    <p:sldLayoutId id="2147484698" r:id="rId12"/>
    <p:sldLayoutId id="2147484699" r:id="rId13"/>
    <p:sldLayoutId id="2147484700" r:id="rId14"/>
    <p:sldLayoutId id="2147484701" r:id="rId15"/>
    <p:sldLayoutId id="2147484702" r:id="rId16"/>
    <p:sldLayoutId id="2147484703" r:id="rId17"/>
    <p:sldLayoutId id="2147484704" r:id="rId18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hyperlink" Target="http://3.bp.blogspot.com/-dLjGuWR_SAk/T-V0axeridI/AAAAAAAACZY/LSq2YfTeGg4/s1600/negociaci%C3%B3n+colectiva+ln.jp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E166DDD9-F6A2-9448-B79D-A1C4C81E4A4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218" y="2527298"/>
            <a:ext cx="1333500" cy="1282700"/>
          </a:xfrm>
          <a:prstGeom prst="rect">
            <a:avLst/>
          </a:prstGeom>
        </p:spPr>
      </p:pic>
      <p:sp>
        <p:nvSpPr>
          <p:cNvPr id="9" name="Google Shape;131;p1">
            <a:extLst>
              <a:ext uri="{FF2B5EF4-FFF2-40B4-BE49-F238E27FC236}">
                <a16:creationId xmlns:a16="http://schemas.microsoft.com/office/drawing/2014/main" id="{CE92507F-43E9-C54B-9F43-8E14C39B19EB}"/>
              </a:ext>
            </a:extLst>
          </p:cNvPr>
          <p:cNvSpPr/>
          <p:nvPr/>
        </p:nvSpPr>
        <p:spPr>
          <a:xfrm>
            <a:off x="1407960" y="3413160"/>
            <a:ext cx="7274160" cy="11912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" name="Picture 2" descr="https://blogs.iadb.org/ideas-que-cuentan/wp-content/uploads/sites/11/2015/01/emprendedores.jpg">
            <a:extLst>
              <a:ext uri="{FF2B5EF4-FFF2-40B4-BE49-F238E27FC236}">
                <a16:creationId xmlns:a16="http://schemas.microsoft.com/office/drawing/2014/main" id="{514BC1A9-62BC-B54B-8468-AE8160BD9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373218" y="1384383"/>
            <a:ext cx="6982379" cy="5197473"/>
          </a:xfrm>
          <a:prstGeom prst="rect">
            <a:avLst/>
          </a:prstGeom>
          <a:noFill/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BF0795E-B77E-8649-8D3F-F0D95336C24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4" y="386278"/>
            <a:ext cx="1333500" cy="12827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2CB5E39-9363-9B47-9BB1-4C4C5CF5DD74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920" y="328985"/>
            <a:ext cx="3740150" cy="1201420"/>
          </a:xfrm>
          <a:prstGeom prst="rect">
            <a:avLst/>
          </a:prstGeom>
        </p:spPr>
      </p:pic>
      <p:sp>
        <p:nvSpPr>
          <p:cNvPr id="14" name="2 Rectángulo">
            <a:extLst>
              <a:ext uri="{FF2B5EF4-FFF2-40B4-BE49-F238E27FC236}">
                <a16:creationId xmlns:a16="http://schemas.microsoft.com/office/drawing/2014/main" id="{08F93296-40E7-FF42-988A-779645834395}"/>
              </a:ext>
            </a:extLst>
          </p:cNvPr>
          <p:cNvSpPr/>
          <p:nvPr/>
        </p:nvSpPr>
        <p:spPr>
          <a:xfrm>
            <a:off x="2174032" y="1450910"/>
            <a:ext cx="681612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altLang="es-ES" sz="4000" b="1" dirty="0">
                <a:solidFill>
                  <a:schemeClr val="bg1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LA REALIZACIÓN DE UN PLAN DE EMPRESA</a:t>
            </a:r>
            <a:endParaRPr lang="es-ES" sz="4000" b="1" dirty="0">
              <a:solidFill>
                <a:schemeClr val="bg1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6A815AE-D580-AA44-AE40-9F2C4302B744}"/>
              </a:ext>
            </a:extLst>
          </p:cNvPr>
          <p:cNvSpPr/>
          <p:nvPr/>
        </p:nvSpPr>
        <p:spPr>
          <a:xfrm>
            <a:off x="3039968" y="535195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es-ES" b="1" dirty="0">
                <a:solidFill>
                  <a:schemeClr val="bg1"/>
                </a:solidFill>
                <a:ea typeface="Times New Roman"/>
                <a:cs typeface="Times New Roman"/>
                <a:sym typeface="Times New Roman"/>
              </a:rPr>
              <a:t>SECOT ALICANTE</a:t>
            </a:r>
          </a:p>
          <a:p>
            <a:pPr lvl="0" algn="ctr"/>
            <a:r>
              <a:rPr lang="es-ES" b="1" dirty="0">
                <a:solidFill>
                  <a:schemeClr val="bg1"/>
                </a:solidFill>
                <a:ea typeface="Times New Roman"/>
                <a:cs typeface="Times New Roman"/>
                <a:sym typeface="Times New Roman"/>
              </a:rPr>
              <a:t>FEM FUTUR 7ª edición 2022 / 2023</a:t>
            </a:r>
          </a:p>
          <a:p>
            <a:pPr lvl="0" algn="ctr"/>
            <a:r>
              <a:rPr lang="es-ES" b="1" dirty="0">
                <a:solidFill>
                  <a:schemeClr val="bg1"/>
                </a:solidFill>
                <a:ea typeface="Times New Roman"/>
                <a:cs typeface="Times New Roman"/>
                <a:sym typeface="Times New Roman"/>
              </a:rPr>
              <a:t>FASE Nº 1, PILDORA 1.C</a:t>
            </a:r>
          </a:p>
        </p:txBody>
      </p:sp>
    </p:spTree>
    <p:extLst>
      <p:ext uri="{BB962C8B-B14F-4D97-AF65-F5344CB8AC3E}">
        <p14:creationId xmlns:p14="http://schemas.microsoft.com/office/powerpoint/2010/main" val="1908799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76547BB-CC06-3D46-A0B2-EB09B6B35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1CCF8-0309-5647-A694-5326D6B17944}" type="slidenum">
              <a:rPr lang="es-ES" smtClean="0"/>
              <a:t>10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62AD24D-5181-7B4D-90FC-FBBBF11219ED}"/>
              </a:ext>
            </a:extLst>
          </p:cNvPr>
          <p:cNvPicPr/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75" y="127113"/>
            <a:ext cx="2722880" cy="80835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1AA544C-2F73-894A-B199-C7AD59F832BB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800" y="205422"/>
            <a:ext cx="2459990" cy="80835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5C7BA77-D46D-354D-B6CF-1A7508B2DC7A}"/>
              </a:ext>
            </a:extLst>
          </p:cNvPr>
          <p:cNvSpPr txBox="1"/>
          <p:nvPr/>
        </p:nvSpPr>
        <p:spPr>
          <a:xfrm>
            <a:off x="826265" y="6202496"/>
            <a:ext cx="1735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/>
              <a:t>Proyecto FEM FUTUR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4FC6D48-EE7E-0742-8D58-750AF51F0509}"/>
              </a:ext>
            </a:extLst>
          </p:cNvPr>
          <p:cNvSpPr txBox="1"/>
          <p:nvPr/>
        </p:nvSpPr>
        <p:spPr>
          <a:xfrm>
            <a:off x="3679601" y="335303"/>
            <a:ext cx="48327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s-ES" sz="3600" dirty="0"/>
          </a:p>
          <a:p>
            <a:pPr algn="ctr"/>
            <a:r>
              <a:rPr lang="es-ES" sz="3600" dirty="0"/>
              <a:t>ESTRATEGIA COMERCIAL</a:t>
            </a:r>
          </a:p>
        </p:txBody>
      </p:sp>
      <p:sp>
        <p:nvSpPr>
          <p:cNvPr id="8" name="9 Rectángulo">
            <a:extLst>
              <a:ext uri="{FF2B5EF4-FFF2-40B4-BE49-F238E27FC236}">
                <a16:creationId xmlns:a16="http://schemas.microsoft.com/office/drawing/2014/main" id="{F7AB00C4-80D6-B54C-971F-7A5578193C2B}"/>
              </a:ext>
            </a:extLst>
          </p:cNvPr>
          <p:cNvSpPr/>
          <p:nvPr/>
        </p:nvSpPr>
        <p:spPr>
          <a:xfrm>
            <a:off x="1273224" y="1783878"/>
            <a:ext cx="7816987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  <a:defRPr/>
            </a:pPr>
            <a:r>
              <a:rPr lang="es-ES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Conjunto de </a:t>
            </a:r>
            <a:r>
              <a:rPr lang="es-ES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actividades</a:t>
            </a:r>
            <a:r>
              <a:rPr lang="es-ES" b="1" dirty="0">
                <a:latin typeface="Arial" pitchFamily="34" charset="0"/>
                <a:cs typeface="Arial" pitchFamily="34" charset="0"/>
              </a:rPr>
              <a:t> </a:t>
            </a:r>
            <a:r>
              <a:rPr lang="es-ES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que desarrolla una empresa encaminadas a</a:t>
            </a:r>
            <a:r>
              <a:rPr lang="es-ES" dirty="0">
                <a:solidFill>
                  <a:srgbClr val="004F8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satisfacer</a:t>
            </a:r>
            <a:r>
              <a:rPr lang="es-ES" b="1" dirty="0">
                <a:latin typeface="Arial" pitchFamily="34" charset="0"/>
                <a:cs typeface="Arial" pitchFamily="34" charset="0"/>
              </a:rPr>
              <a:t> </a:t>
            </a:r>
            <a:r>
              <a:rPr lang="es-ES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l</a:t>
            </a:r>
            <a:r>
              <a:rPr lang="es-ES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as</a:t>
            </a:r>
            <a:r>
              <a:rPr lang="es-ES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dirty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necesidades y deseos </a:t>
            </a:r>
            <a:r>
              <a:rPr lang="es-ES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del consumidor, con la intención de conseguir</a:t>
            </a:r>
            <a:r>
              <a:rPr lang="es-ES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un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beneficio</a:t>
            </a:r>
          </a:p>
          <a:p>
            <a:pPr algn="just">
              <a:buFont typeface="Wingdings" pitchFamily="2" charset="2"/>
              <a:buNone/>
              <a:defRPr/>
            </a:pPr>
            <a:endParaRPr lang="es-ES" b="1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buFont typeface="Wingdings" pitchFamily="2" charset="2"/>
              <a:buNone/>
              <a:defRPr/>
            </a:pPr>
            <a:endParaRPr lang="es-ES" b="1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defRPr/>
            </a:pPr>
            <a:r>
              <a:rPr lang="es-ES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Estrategia de marketing:</a:t>
            </a:r>
            <a:r>
              <a:rPr lang="es-ES" dirty="0">
                <a:latin typeface="Arial" pitchFamily="34" charset="0"/>
                <a:cs typeface="Arial" pitchFamily="34" charset="0"/>
              </a:rPr>
              <a:t> </a:t>
            </a:r>
            <a:r>
              <a:rPr lang="es-ES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en este punto se debe explicar </a:t>
            </a:r>
            <a:r>
              <a:rPr lang="es-ES" b="1" i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cómo vas a llegar al cliente</a:t>
            </a:r>
            <a:r>
              <a:rPr lang="es-ES" b="1" dirty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y conseguir que </a:t>
            </a:r>
            <a:r>
              <a:rPr lang="es-ES" b="1" i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compre tu producto</a:t>
            </a:r>
            <a:r>
              <a:rPr lang="es-ES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. Qué </a:t>
            </a:r>
            <a:r>
              <a:rPr lang="es-ES" b="1" i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canales</a:t>
            </a:r>
            <a:r>
              <a:rPr lang="es-ES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vas a utilizar, cuáles son tus </a:t>
            </a:r>
            <a:r>
              <a:rPr lang="es-ES" b="1" i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capacidades</a:t>
            </a:r>
            <a:r>
              <a:rPr lang="es-ES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para llevarlo a cabo  o contratarás a alguien, etc.</a:t>
            </a:r>
            <a:endParaRPr lang="es-ES" b="1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buFont typeface="Wingdings" pitchFamily="2" charset="2"/>
              <a:buNone/>
              <a:defRPr/>
            </a:pPr>
            <a:endParaRPr lang="es-ES" sz="2000" b="1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buFont typeface="Wingdings" pitchFamily="2" charset="2"/>
              <a:buNone/>
              <a:defRPr/>
            </a:pPr>
            <a:endParaRPr lang="es-ES" sz="2000" b="1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buFont typeface="Wingdings" pitchFamily="2" charset="2"/>
              <a:buNone/>
              <a:defRPr/>
            </a:pPr>
            <a:endParaRPr lang="es-ES" sz="2000" b="1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buFont typeface="Wingdings" pitchFamily="2" charset="2"/>
              <a:buNone/>
              <a:defRPr/>
            </a:pPr>
            <a:endParaRPr lang="es-ES" sz="2400" b="1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4 Rectángulo">
            <a:extLst>
              <a:ext uri="{FF2B5EF4-FFF2-40B4-BE49-F238E27FC236}">
                <a16:creationId xmlns:a16="http://schemas.microsoft.com/office/drawing/2014/main" id="{717A0848-BF7A-6A48-9428-98BBA45353EB}"/>
              </a:ext>
            </a:extLst>
          </p:cNvPr>
          <p:cNvSpPr/>
          <p:nvPr/>
        </p:nvSpPr>
        <p:spPr>
          <a:xfrm>
            <a:off x="1273225" y="4417392"/>
            <a:ext cx="7921575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i="1" dirty="0">
                <a:solidFill>
                  <a:schemeClr val="accent1">
                    <a:lumMod val="50000"/>
                  </a:schemeClr>
                </a:solidFill>
                <a:latin typeface="+mn-lt"/>
                <a:cs typeface="Arial" charset="0"/>
              </a:rPr>
              <a:t>“</a:t>
            </a:r>
            <a:r>
              <a:rPr lang="es-ES" i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El objetivo del marketing es </a:t>
            </a:r>
            <a:r>
              <a:rPr lang="es-ES" i="1" u="sng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satisfacer las necesidades de los consumidores</a:t>
            </a:r>
            <a:r>
              <a:rPr lang="es-ES" i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, pero con </a:t>
            </a:r>
            <a:r>
              <a:rPr lang="es-ES" i="1" u="sng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rentabilidad </a:t>
            </a:r>
            <a:r>
              <a:rPr lang="es-ES" i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para la empresa.“ </a:t>
            </a:r>
            <a:r>
              <a:rPr lang="es-ES" i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(Philip </a:t>
            </a:r>
            <a:r>
              <a:rPr lang="es-ES" i="1" dirty="0" err="1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Kotler</a:t>
            </a:r>
            <a:r>
              <a:rPr lang="es-ES" i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>
              <a:defRPr/>
            </a:pPr>
            <a:endParaRPr lang="es-ES" sz="2000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defRPr/>
            </a:pPr>
            <a:endParaRPr lang="es-ES" sz="2400" i="1" dirty="0">
              <a:solidFill>
                <a:schemeClr val="accent2"/>
              </a:solidFill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algn="ctr">
              <a:defRPr/>
            </a:pPr>
            <a:r>
              <a:rPr lang="es-ES" sz="2200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pic>
        <p:nvPicPr>
          <p:cNvPr id="10" name="Picture 8" descr="El Marketing">
            <a:extLst>
              <a:ext uri="{FF2B5EF4-FFF2-40B4-BE49-F238E27FC236}">
                <a16:creationId xmlns:a16="http://schemas.microsoft.com/office/drawing/2014/main" id="{9A141D22-4F38-1C4B-86BA-BA5DD4AB5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DFDFDF"/>
              </a:clrFrom>
              <a:clrTo>
                <a:srgbClr val="DFDFD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5400000">
            <a:off x="8815927" y="2534126"/>
            <a:ext cx="3506919" cy="18287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78704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F108392-48E9-E142-984B-380829FA4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1CCF8-0309-5647-A694-5326D6B17944}" type="slidenum">
              <a:rPr lang="es-ES" smtClean="0"/>
              <a:t>11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E632371-B4FC-ED4E-A1F6-B2EAB5C26839}"/>
              </a:ext>
            </a:extLst>
          </p:cNvPr>
          <p:cNvPicPr/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75" y="127113"/>
            <a:ext cx="2722880" cy="80835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770FFDD-A304-064F-B386-C475ED864FF5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800" y="205422"/>
            <a:ext cx="2459990" cy="80835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A33390C-7021-904E-A489-670270B13965}"/>
              </a:ext>
            </a:extLst>
          </p:cNvPr>
          <p:cNvSpPr txBox="1"/>
          <p:nvPr/>
        </p:nvSpPr>
        <p:spPr>
          <a:xfrm>
            <a:off x="826265" y="6202496"/>
            <a:ext cx="1735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/>
              <a:t>Proyecto FEM FUTUR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1CD3BA5-5ED6-5448-807F-095EDF36CF9C}"/>
              </a:ext>
            </a:extLst>
          </p:cNvPr>
          <p:cNvSpPr txBox="1"/>
          <p:nvPr/>
        </p:nvSpPr>
        <p:spPr>
          <a:xfrm>
            <a:off x="4293511" y="531290"/>
            <a:ext cx="2757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/>
              <a:t>PROMOCION</a:t>
            </a:r>
          </a:p>
        </p:txBody>
      </p:sp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48D89CFF-73F9-7A46-80E3-092621700493}"/>
              </a:ext>
            </a:extLst>
          </p:cNvPr>
          <p:cNvSpPr txBox="1">
            <a:spLocks/>
          </p:cNvSpPr>
          <p:nvPr/>
        </p:nvSpPr>
        <p:spPr bwMode="auto">
          <a:xfrm>
            <a:off x="1008457" y="1013777"/>
            <a:ext cx="8645525" cy="4897214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533400" lvl="1" indent="-342900">
              <a:spcBef>
                <a:spcPct val="40000"/>
              </a:spcBef>
              <a:buClr>
                <a:schemeClr val="accent1"/>
              </a:buClr>
              <a:defRPr/>
            </a:pPr>
            <a:endParaRPr lang="es-ES" kern="0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  <a:p>
            <a:pPr marL="714375" lvl="2" indent="-342900" algn="ctr">
              <a:spcBef>
                <a:spcPct val="40000"/>
              </a:spcBef>
              <a:buClr>
                <a:schemeClr val="accent1"/>
              </a:buClr>
              <a:defRPr/>
            </a:pPr>
            <a:r>
              <a:rPr lang="es-ES" sz="2400" b="1" kern="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Promoción = Conocimiento = Comunicación</a:t>
            </a:r>
          </a:p>
          <a:p>
            <a:pPr marL="714375" lvl="2" indent="-342900" algn="ctr">
              <a:spcBef>
                <a:spcPct val="40000"/>
              </a:spcBef>
              <a:buClr>
                <a:schemeClr val="accent1"/>
              </a:buClr>
              <a:defRPr/>
            </a:pPr>
            <a:endParaRPr lang="es-ES" sz="1050" b="1" kern="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marL="714375" lvl="2" indent="-342900" algn="ctr">
              <a:spcBef>
                <a:spcPct val="40000"/>
              </a:spcBef>
              <a:buClr>
                <a:schemeClr val="accent1"/>
              </a:buClr>
              <a:defRPr/>
            </a:pPr>
            <a:r>
              <a:rPr lang="es-ES" sz="2400" kern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“</a:t>
            </a:r>
            <a:r>
              <a:rPr lang="es-ES" sz="2400" u="sng" kern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Influir en la decisión </a:t>
            </a:r>
            <a:r>
              <a:rPr lang="es-ES" sz="2400" kern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del uso inicial y/o reiterativo del producto o servicio”</a:t>
            </a:r>
          </a:p>
          <a:p>
            <a:pPr marL="714375" lvl="2" indent="-342900">
              <a:spcBef>
                <a:spcPct val="40000"/>
              </a:spcBef>
              <a:buClr>
                <a:schemeClr val="accent1"/>
              </a:buClr>
              <a:defRPr/>
            </a:pPr>
            <a:endParaRPr lang="es-ES" sz="1050" b="1" kern="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714375" lvl="2" indent="-342900">
              <a:spcBef>
                <a:spcPct val="40000"/>
              </a:spcBef>
              <a:buClr>
                <a:schemeClr val="accent1"/>
              </a:buClr>
              <a:buFont typeface="Courier New" pitchFamily="49" charset="0"/>
              <a:buChar char="o"/>
              <a:defRPr/>
            </a:pPr>
            <a:r>
              <a:rPr lang="es-ES" sz="2400" kern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Publicidad</a:t>
            </a:r>
          </a:p>
          <a:p>
            <a:pPr marL="714375" lvl="2" indent="-342900">
              <a:spcBef>
                <a:spcPct val="40000"/>
              </a:spcBef>
              <a:buClr>
                <a:schemeClr val="accent1"/>
              </a:buClr>
              <a:buFont typeface="Courier New" pitchFamily="49" charset="0"/>
              <a:buChar char="o"/>
              <a:defRPr/>
            </a:pPr>
            <a:r>
              <a:rPr lang="es-ES" sz="2400" kern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Labor Comercial (Ventas)</a:t>
            </a:r>
          </a:p>
          <a:p>
            <a:pPr marL="714375" lvl="2" indent="-342900">
              <a:spcBef>
                <a:spcPct val="40000"/>
              </a:spcBef>
              <a:buClr>
                <a:schemeClr val="accent1"/>
              </a:buClr>
              <a:buFont typeface="Courier New" pitchFamily="49" charset="0"/>
              <a:buChar char="o"/>
              <a:defRPr/>
            </a:pPr>
            <a:r>
              <a:rPr lang="es-ES" sz="2400" kern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Relaciones Públicas</a:t>
            </a:r>
          </a:p>
          <a:p>
            <a:pPr marL="714375" lvl="2" indent="-342900">
              <a:spcBef>
                <a:spcPct val="40000"/>
              </a:spcBef>
              <a:buClr>
                <a:schemeClr val="accent1"/>
              </a:buClr>
              <a:buFont typeface="Courier New" pitchFamily="49" charset="0"/>
              <a:buChar char="o"/>
              <a:defRPr/>
            </a:pPr>
            <a:r>
              <a:rPr lang="es-ES" sz="2400" kern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Promoción asociada</a:t>
            </a:r>
          </a:p>
          <a:p>
            <a:pPr marL="714375" lvl="2" indent="-342900" algn="ctr">
              <a:spcBef>
                <a:spcPct val="40000"/>
              </a:spcBef>
              <a:buClr>
                <a:schemeClr val="accent1"/>
              </a:buClr>
              <a:defRPr/>
            </a:pPr>
            <a:endParaRPr lang="es-ES" sz="2400" kern="0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253BA14-0925-9943-853B-3DEE41DB5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665" y="3273217"/>
            <a:ext cx="3749116" cy="234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8437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76547BB-CC06-3D46-A0B2-EB09B6B35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1CCF8-0309-5647-A694-5326D6B17944}" type="slidenum">
              <a:rPr lang="es-ES" smtClean="0"/>
              <a:t>12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62AD24D-5181-7B4D-90FC-FBBBF11219ED}"/>
              </a:ext>
            </a:extLst>
          </p:cNvPr>
          <p:cNvPicPr/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75" y="127113"/>
            <a:ext cx="2722880" cy="80835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1AA544C-2F73-894A-B199-C7AD59F832BB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800" y="205422"/>
            <a:ext cx="2459990" cy="80835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5C7BA77-D46D-354D-B6CF-1A7508B2DC7A}"/>
              </a:ext>
            </a:extLst>
          </p:cNvPr>
          <p:cNvSpPr txBox="1"/>
          <p:nvPr/>
        </p:nvSpPr>
        <p:spPr>
          <a:xfrm>
            <a:off x="826265" y="6202496"/>
            <a:ext cx="1735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/>
              <a:t>Proyecto FEM FUTUR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3F10DEA-E0B1-EB46-957F-9DAD6A2A95C8}"/>
              </a:ext>
            </a:extLst>
          </p:cNvPr>
          <p:cNvSpPr txBox="1"/>
          <p:nvPr/>
        </p:nvSpPr>
        <p:spPr>
          <a:xfrm>
            <a:off x="2124636" y="900374"/>
            <a:ext cx="7592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/>
              <a:t>PRODUCTO = MERCANCIA = SERVICIO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C96A64B-EC22-824F-BD27-AA059835550E}"/>
              </a:ext>
            </a:extLst>
          </p:cNvPr>
          <p:cNvSpPr/>
          <p:nvPr/>
        </p:nvSpPr>
        <p:spPr>
          <a:xfrm>
            <a:off x="1304365" y="1720840"/>
            <a:ext cx="8901953" cy="2474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2" indent="-342900">
              <a:spcBef>
                <a:spcPct val="40000"/>
              </a:spcBef>
              <a:buClr>
                <a:schemeClr val="accent1"/>
              </a:buClr>
              <a:buFont typeface="Arial" pitchFamily="34" charset="0"/>
              <a:buChar char="•"/>
              <a:defRPr/>
            </a:pPr>
            <a:r>
              <a:rPr lang="es-ES" i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El producto:</a:t>
            </a:r>
            <a:r>
              <a:rPr lang="es-ES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  Es fruto del </a:t>
            </a:r>
            <a:r>
              <a:rPr lang="es-ES" u="sng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problema y la solución</a:t>
            </a:r>
            <a:r>
              <a:rPr lang="es-ES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, qué se propone resolver.  </a:t>
            </a:r>
          </a:p>
          <a:p>
            <a:pPr marL="714375" lvl="2" indent="-342900">
              <a:spcBef>
                <a:spcPct val="40000"/>
              </a:spcBef>
              <a:buClr>
                <a:schemeClr val="accent1"/>
              </a:buClr>
              <a:buFont typeface="Arial" pitchFamily="34" charset="0"/>
              <a:buChar char="•"/>
              <a:defRPr/>
            </a:pPr>
            <a:r>
              <a:rPr lang="es-ES" b="1" kern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Destacar: </a:t>
            </a:r>
          </a:p>
          <a:p>
            <a:pPr marL="1171575" lvl="3" indent="-342900">
              <a:spcBef>
                <a:spcPct val="40000"/>
              </a:spcBef>
              <a:buClr>
                <a:schemeClr val="accent1"/>
              </a:buClr>
              <a:buFont typeface="Wingdings" pitchFamily="2" charset="2"/>
              <a:buChar char="ü"/>
              <a:defRPr/>
            </a:pPr>
            <a:r>
              <a:rPr lang="es-ES" kern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Elementos </a:t>
            </a:r>
            <a:r>
              <a:rPr lang="es-ES" b="1" u="sng" kern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innovadores </a:t>
            </a:r>
            <a:r>
              <a:rPr lang="es-ES" kern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que incorpora.</a:t>
            </a:r>
          </a:p>
          <a:p>
            <a:pPr marL="1171575" lvl="3" indent="-342900">
              <a:spcBef>
                <a:spcPct val="40000"/>
              </a:spcBef>
              <a:buClr>
                <a:schemeClr val="accent1"/>
              </a:buClr>
              <a:buFont typeface="Wingdings" pitchFamily="2" charset="2"/>
              <a:buChar char="ü"/>
              <a:defRPr/>
            </a:pPr>
            <a:r>
              <a:rPr lang="es-ES" kern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Características </a:t>
            </a:r>
            <a:r>
              <a:rPr lang="es-ES" b="1" u="sng" kern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diferenciadoras</a:t>
            </a:r>
            <a:r>
              <a:rPr lang="es-ES" u="sng" kern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kern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en el producto/servicio, respecto a la competencia. </a:t>
            </a:r>
          </a:p>
          <a:p>
            <a:pPr marL="714375" lvl="2" indent="-342900" algn="ctr">
              <a:spcBef>
                <a:spcPct val="40000"/>
              </a:spcBef>
              <a:buClr>
                <a:schemeClr val="accent1"/>
              </a:buClr>
              <a:defRPr/>
            </a:pPr>
            <a:r>
              <a:rPr lang="es-ES" kern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“No hay productos buenos o malos, sólo hay productos que </a:t>
            </a:r>
            <a:r>
              <a:rPr lang="es-ES" i="1" u="sng" kern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satisfacen </a:t>
            </a:r>
            <a:r>
              <a:rPr lang="es-ES" i="1" u="sng" kern="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ó</a:t>
            </a:r>
            <a:r>
              <a:rPr lang="es-ES" i="1" u="sng" kern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no satisfacen necesidades</a:t>
            </a:r>
            <a:r>
              <a:rPr lang="es-ES" i="1" kern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”</a:t>
            </a:r>
          </a:p>
        </p:txBody>
      </p:sp>
      <p:pic>
        <p:nvPicPr>
          <p:cNvPr id="8" name="Picture 2" descr="Resultado de imagen de producto o servicio dibujo">
            <a:extLst>
              <a:ext uri="{FF2B5EF4-FFF2-40B4-BE49-F238E27FC236}">
                <a16:creationId xmlns:a16="http://schemas.microsoft.com/office/drawing/2014/main" id="{A5EE21ED-F01F-2642-A928-E44D6C4F0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12062" y="4195364"/>
            <a:ext cx="3165476" cy="19418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8714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F108392-48E9-E142-984B-380829FA4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1CCF8-0309-5647-A694-5326D6B17944}" type="slidenum">
              <a:rPr lang="es-ES" smtClean="0"/>
              <a:t>13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E632371-B4FC-ED4E-A1F6-B2EAB5C26839}"/>
              </a:ext>
            </a:extLst>
          </p:cNvPr>
          <p:cNvPicPr/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75" y="127113"/>
            <a:ext cx="2722880" cy="80835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770FFDD-A304-064F-B386-C475ED864FF5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800" y="205422"/>
            <a:ext cx="2459990" cy="80835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A33390C-7021-904E-A489-670270B13965}"/>
              </a:ext>
            </a:extLst>
          </p:cNvPr>
          <p:cNvSpPr txBox="1"/>
          <p:nvPr/>
        </p:nvSpPr>
        <p:spPr>
          <a:xfrm>
            <a:off x="826265" y="6202496"/>
            <a:ext cx="1735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/>
              <a:t>Proyecto FEM FUTUR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4892799-2D75-964D-B8AB-444535C93FE6}"/>
              </a:ext>
            </a:extLst>
          </p:cNvPr>
          <p:cNvSpPr txBox="1"/>
          <p:nvPr/>
        </p:nvSpPr>
        <p:spPr>
          <a:xfrm>
            <a:off x="4746812" y="531290"/>
            <a:ext cx="1584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/>
              <a:t>PRECIO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9C2D9D9-F5DB-054D-8DD7-07AD5D130EA3}"/>
              </a:ext>
            </a:extLst>
          </p:cNvPr>
          <p:cNvSpPr/>
          <p:nvPr/>
        </p:nvSpPr>
        <p:spPr>
          <a:xfrm>
            <a:off x="3654394" y="1325143"/>
            <a:ext cx="35653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14375" lvl="2" indent="-342900" algn="ctr">
              <a:spcBef>
                <a:spcPct val="40000"/>
              </a:spcBef>
              <a:buClr>
                <a:schemeClr val="accent1"/>
              </a:buClr>
              <a:defRPr/>
            </a:pPr>
            <a:r>
              <a:rPr lang="es-ES" sz="2800" b="1" kern="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Precio = Ingresos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37CCDFC-884F-3E4F-99C6-FE1777EDC1FF}"/>
              </a:ext>
            </a:extLst>
          </p:cNvPr>
          <p:cNvSpPr/>
          <p:nvPr/>
        </p:nvSpPr>
        <p:spPr>
          <a:xfrm>
            <a:off x="1694195" y="2202030"/>
            <a:ext cx="85792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2" indent="-342900">
              <a:spcBef>
                <a:spcPct val="40000"/>
              </a:spcBef>
              <a:buClr>
                <a:schemeClr val="accent1"/>
              </a:buClr>
              <a:defRPr/>
            </a:pPr>
            <a:r>
              <a:rPr lang="es-ES" sz="2400" kern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“No hay productos o servicios </a:t>
            </a:r>
            <a:r>
              <a:rPr lang="es-ES" sz="2400" u="sng" kern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caros o baratos</a:t>
            </a:r>
            <a:r>
              <a:rPr lang="es-ES" sz="2400" kern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, todo depende de la percepción y necesidad del </a:t>
            </a:r>
            <a:r>
              <a:rPr lang="es-ES" sz="2400" u="sng" kern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comprador</a:t>
            </a:r>
            <a:r>
              <a:rPr lang="es-ES" sz="2400" kern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”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42E4DAD-E355-1343-8EC5-F6E669E0CED7}"/>
              </a:ext>
            </a:extLst>
          </p:cNvPr>
          <p:cNvSpPr/>
          <p:nvPr/>
        </p:nvSpPr>
        <p:spPr>
          <a:xfrm>
            <a:off x="1326776" y="3477077"/>
            <a:ext cx="6096000" cy="2012859"/>
          </a:xfrm>
          <a:prstGeom prst="rect">
            <a:avLst/>
          </a:prstGeom>
        </p:spPr>
        <p:txBody>
          <a:bodyPr>
            <a:spAutoFit/>
          </a:bodyPr>
          <a:lstStyle/>
          <a:p>
            <a:pPr marL="714375" lvl="2" indent="-342900">
              <a:spcBef>
                <a:spcPct val="40000"/>
              </a:spcBef>
              <a:buClr>
                <a:schemeClr val="accent1"/>
              </a:buClr>
              <a:buFont typeface="Courier New" pitchFamily="49" charset="0"/>
              <a:buChar char="o"/>
              <a:defRPr/>
            </a:pPr>
            <a:r>
              <a:rPr lang="es-ES" sz="2400" kern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Costes</a:t>
            </a:r>
          </a:p>
          <a:p>
            <a:pPr marL="714375" lvl="2" indent="-342900">
              <a:spcBef>
                <a:spcPct val="40000"/>
              </a:spcBef>
              <a:buClr>
                <a:schemeClr val="accent1"/>
              </a:buClr>
              <a:buFont typeface="Courier New" pitchFamily="49" charset="0"/>
              <a:buChar char="o"/>
              <a:defRPr/>
            </a:pPr>
            <a:r>
              <a:rPr lang="es-ES" sz="2400" kern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Margen</a:t>
            </a:r>
          </a:p>
          <a:p>
            <a:pPr marL="714375" lvl="2" indent="-342900">
              <a:spcBef>
                <a:spcPct val="40000"/>
              </a:spcBef>
              <a:buClr>
                <a:schemeClr val="accent1"/>
              </a:buClr>
              <a:buFont typeface="Courier New" pitchFamily="49" charset="0"/>
              <a:buChar char="o"/>
              <a:defRPr/>
            </a:pPr>
            <a:r>
              <a:rPr lang="es-ES" sz="2400" kern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Oferta / Demanda</a:t>
            </a:r>
          </a:p>
          <a:p>
            <a:pPr marL="714375" lvl="2" indent="-342900">
              <a:spcBef>
                <a:spcPct val="40000"/>
              </a:spcBef>
              <a:buClr>
                <a:schemeClr val="accent1"/>
              </a:buClr>
              <a:buFont typeface="Courier New" pitchFamily="49" charset="0"/>
              <a:buChar char="o"/>
              <a:defRPr/>
            </a:pPr>
            <a:r>
              <a:rPr lang="es-ES" sz="2400" b="1" kern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Competencia</a:t>
            </a:r>
          </a:p>
        </p:txBody>
      </p:sp>
      <p:pic>
        <p:nvPicPr>
          <p:cNvPr id="10" name="Picture 2" descr="Resultado de imagen de MERCADO COMPETENCIA DIBUJOS">
            <a:extLst>
              <a:ext uri="{FF2B5EF4-FFF2-40B4-BE49-F238E27FC236}">
                <a16:creationId xmlns:a16="http://schemas.microsoft.com/office/drawing/2014/main" id="{9FB971F2-C216-EF42-A0AF-4D9C440CF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67076" y="3278503"/>
            <a:ext cx="3256853" cy="23909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10771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F108392-48E9-E142-984B-380829FA4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1CCF8-0309-5647-A694-5326D6B17944}" type="slidenum">
              <a:rPr lang="es-ES" smtClean="0"/>
              <a:t>14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E632371-B4FC-ED4E-A1F6-B2EAB5C26839}"/>
              </a:ext>
            </a:extLst>
          </p:cNvPr>
          <p:cNvPicPr/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75" y="127113"/>
            <a:ext cx="2722880" cy="80835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770FFDD-A304-064F-B386-C475ED864FF5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800" y="205422"/>
            <a:ext cx="2459990" cy="80835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A33390C-7021-904E-A489-670270B13965}"/>
              </a:ext>
            </a:extLst>
          </p:cNvPr>
          <p:cNvSpPr txBox="1"/>
          <p:nvPr/>
        </p:nvSpPr>
        <p:spPr>
          <a:xfrm>
            <a:off x="826265" y="6202496"/>
            <a:ext cx="1735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/>
              <a:t>Proyecto FEM FUTUR</a:t>
            </a:r>
          </a:p>
        </p:txBody>
      </p:sp>
      <p:pic>
        <p:nvPicPr>
          <p:cNvPr id="7" name="Picture 6" descr="http://www.google.es/url?source=imglanding&amp;ct=img&amp;q=http://www.oxymo.cl/wp-content/uploads/2010/11/emarketing.png&amp;sa=X&amp;ei=pdBZT73bFsLA0QXG-fTcDQ&amp;ved=0CAkQ8wc4sAI&amp;usg=AFQjCNH5UxxTt-q3s3TaDvItAwQQdQ5aug">
            <a:extLst>
              <a:ext uri="{FF2B5EF4-FFF2-40B4-BE49-F238E27FC236}">
                <a16:creationId xmlns:a16="http://schemas.microsoft.com/office/drawing/2014/main" id="{27BF63A8-F969-AD4D-B2C4-0265B5A13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69036" y="2001609"/>
            <a:ext cx="2459990" cy="2540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 descr="http://www.google.es/url?source=imglanding&amp;ct=img&amp;q=http://www.hashtag20.com/wp-content/uploads/2010/12/marketing.jpg&amp;sa=X&amp;ei=WdJZT-bnIqar0QWbhpjlDQ&amp;ved=0CAkQ8wc4mAM&amp;usg=AFQjCNGMhjQnZ26PfqRabwfyng0_bMjwoQ">
            <a:extLst>
              <a:ext uri="{FF2B5EF4-FFF2-40B4-BE49-F238E27FC236}">
                <a16:creationId xmlns:a16="http://schemas.microsoft.com/office/drawing/2014/main" id="{F8057286-B00C-E547-ACD1-7F7436673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49700" y="2546893"/>
            <a:ext cx="4292600" cy="221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http://www.webdesigncaribe.com/photos/E-Marketing.gif">
            <a:extLst>
              <a:ext uri="{FF2B5EF4-FFF2-40B4-BE49-F238E27FC236}">
                <a16:creationId xmlns:a16="http://schemas.microsoft.com/office/drawing/2014/main" id="{72F2C64D-2F6A-B248-B009-CA61FA80B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27961" y="1013777"/>
            <a:ext cx="4475163" cy="451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72B8870-D7DF-CA4C-8495-D8C9C0FDF476}"/>
              </a:ext>
            </a:extLst>
          </p:cNvPr>
          <p:cNvSpPr txBox="1"/>
          <p:nvPr/>
        </p:nvSpPr>
        <p:spPr>
          <a:xfrm>
            <a:off x="4781950" y="612302"/>
            <a:ext cx="2473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/>
              <a:t>MARKETING</a:t>
            </a:r>
          </a:p>
        </p:txBody>
      </p:sp>
    </p:spTree>
    <p:extLst>
      <p:ext uri="{BB962C8B-B14F-4D97-AF65-F5344CB8AC3E}">
        <p14:creationId xmlns:p14="http://schemas.microsoft.com/office/powerpoint/2010/main" val="3480969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7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770" decel="100000"/>
                                        <p:tgtEl>
                                          <p:spTgt spid="7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0" dur="77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" dur="77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5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7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770" decel="100000"/>
                                        <p:tgtEl>
                                          <p:spTgt spid="8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8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9" dur="77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20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1" dur="77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22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7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770" decel="100000"/>
                                        <p:tgtEl>
                                          <p:spTgt spid="9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2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30" dur="77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3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32" dur="77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3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F108392-48E9-E142-984B-380829FA4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1CCF8-0309-5647-A694-5326D6B17944}" type="slidenum">
              <a:rPr lang="es-ES" smtClean="0"/>
              <a:t>15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E632371-B4FC-ED4E-A1F6-B2EAB5C26839}"/>
              </a:ext>
            </a:extLst>
          </p:cNvPr>
          <p:cNvPicPr/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75" y="127113"/>
            <a:ext cx="2722880" cy="80835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770FFDD-A304-064F-B386-C475ED864FF5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800" y="205422"/>
            <a:ext cx="2459990" cy="80835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A33390C-7021-904E-A489-670270B13965}"/>
              </a:ext>
            </a:extLst>
          </p:cNvPr>
          <p:cNvSpPr txBox="1"/>
          <p:nvPr/>
        </p:nvSpPr>
        <p:spPr>
          <a:xfrm>
            <a:off x="826265" y="6202496"/>
            <a:ext cx="1735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/>
              <a:t>Proyecto FEM FUTUR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7A0D6B6-5FC3-3349-8B88-416E6E964E2F}"/>
              </a:ext>
            </a:extLst>
          </p:cNvPr>
          <p:cNvSpPr txBox="1"/>
          <p:nvPr/>
        </p:nvSpPr>
        <p:spPr>
          <a:xfrm>
            <a:off x="1694195" y="738121"/>
            <a:ext cx="76434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/>
              <a:t>PRODUCCION Y RECURSOS HUMANOS</a:t>
            </a:r>
          </a:p>
        </p:txBody>
      </p:sp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11E9FF83-C648-6740-9E16-43A373619058}"/>
              </a:ext>
            </a:extLst>
          </p:cNvPr>
          <p:cNvSpPr txBox="1">
            <a:spLocks/>
          </p:cNvSpPr>
          <p:nvPr/>
        </p:nvSpPr>
        <p:spPr>
          <a:xfrm>
            <a:off x="1481415" y="1584635"/>
            <a:ext cx="10173375" cy="43662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s-ES" sz="1800" b="1" u="sng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Objetivo:</a:t>
            </a:r>
            <a:r>
              <a:rPr lang="es-ES" sz="1800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800" i="1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Describir los medios materiales, técnicos y humanos necesarios.</a:t>
            </a:r>
          </a:p>
          <a:p>
            <a:pPr>
              <a:buFontTx/>
              <a:buNone/>
            </a:pPr>
            <a:r>
              <a:rPr lang="es-ES" sz="1800" u="sng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¿</a:t>
            </a:r>
            <a:r>
              <a:rPr lang="es-ES" sz="1800" b="1" u="sng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Qué actividades realizo?</a:t>
            </a:r>
          </a:p>
          <a:p>
            <a:pPr>
              <a:buFontTx/>
              <a:buNone/>
            </a:pPr>
            <a:r>
              <a:rPr lang="es-ES" sz="1800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Para realizar cada actividad,</a:t>
            </a:r>
            <a:r>
              <a:rPr lang="es-ES" sz="1800" b="1" u="sng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¿Qué necesito?</a:t>
            </a:r>
          </a:p>
          <a:p>
            <a:pPr>
              <a:buFont typeface="Wingdings" pitchFamily="2" charset="2"/>
              <a:buChar char="ü"/>
            </a:pPr>
            <a:r>
              <a:rPr lang="es-ES" sz="1800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Maquinaria, equipos y herramientas.</a:t>
            </a:r>
          </a:p>
          <a:p>
            <a:pPr>
              <a:buFont typeface="Wingdings" pitchFamily="2" charset="2"/>
              <a:buChar char="ü"/>
            </a:pPr>
            <a:r>
              <a:rPr lang="es-ES" sz="1800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Materias primas, almacenaje y </a:t>
            </a:r>
            <a:r>
              <a:rPr lang="es-ES" sz="1800" cap="small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stoks</a:t>
            </a:r>
            <a:r>
              <a:rPr lang="es-ES" sz="1800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>
              <a:buFont typeface="Wingdings" pitchFamily="2" charset="2"/>
              <a:buChar char="ü"/>
            </a:pPr>
            <a:r>
              <a:rPr lang="es-ES" sz="1800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Instalaciones, mobiliario y tecnologías.</a:t>
            </a:r>
          </a:p>
          <a:p>
            <a:pPr>
              <a:buFont typeface="Wingdings" pitchFamily="2" charset="2"/>
              <a:buChar char="ü"/>
            </a:pPr>
            <a:r>
              <a:rPr lang="es-ES" sz="1800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Recursos Humanos.</a:t>
            </a:r>
          </a:p>
          <a:p>
            <a:pPr algn="just">
              <a:buFontTx/>
              <a:buNone/>
            </a:pPr>
            <a:r>
              <a:rPr lang="en-US" altLang="es-ES" sz="1800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Hay que</a:t>
            </a:r>
            <a:r>
              <a:rPr lang="es-ES_tradnl" altLang="es-ES" sz="1800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determinar de forma clara la </a:t>
            </a:r>
            <a:r>
              <a:rPr lang="es-ES_tradnl" altLang="es-ES" sz="1800" b="1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Organización</a:t>
            </a:r>
          </a:p>
          <a:p>
            <a:pPr algn="just">
              <a:buFontTx/>
              <a:buNone/>
            </a:pPr>
            <a:r>
              <a:rPr lang="es-ES_tradnl" altLang="es-ES" sz="1800" b="1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Interna </a:t>
            </a:r>
            <a:r>
              <a:rPr lang="es-ES_tradnl" altLang="es-ES" sz="1800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de la empresa, así como los </a:t>
            </a:r>
            <a:r>
              <a:rPr lang="es-ES_tradnl" altLang="es-ES" sz="1800" b="1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procesos</a:t>
            </a:r>
          </a:p>
          <a:p>
            <a:pPr algn="just">
              <a:buFontTx/>
              <a:buNone/>
            </a:pPr>
            <a:r>
              <a:rPr lang="es-ES_tradnl" altLang="es-ES" sz="1800" b="1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Productivos.</a:t>
            </a:r>
            <a:endParaRPr lang="es-ES" sz="1800" cap="small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buFontTx/>
              <a:buNone/>
            </a:pPr>
            <a:endParaRPr lang="es-ES_tradnl" altLang="es-ES" sz="2400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ü"/>
            </a:pPr>
            <a:endParaRPr lang="es-ES" sz="2400" dirty="0">
              <a:solidFill>
                <a:schemeClr val="accent2"/>
              </a:solidFill>
            </a:endParaRPr>
          </a:p>
          <a:p>
            <a:pPr>
              <a:buFont typeface="Wingdings" pitchFamily="2" charset="2"/>
              <a:buChar char="ü"/>
            </a:pPr>
            <a:endParaRPr lang="es-ES" sz="2400" dirty="0">
              <a:solidFill>
                <a:schemeClr val="accent2"/>
              </a:solidFill>
            </a:endParaRPr>
          </a:p>
          <a:p>
            <a:endParaRPr lang="es-ES" sz="2800" dirty="0"/>
          </a:p>
        </p:txBody>
      </p:sp>
      <p:pic>
        <p:nvPicPr>
          <p:cNvPr id="8" name="Picture 4" descr="Resultado de imagen de PLAN DE OPERACIONES">
            <a:extLst>
              <a:ext uri="{FF2B5EF4-FFF2-40B4-BE49-F238E27FC236}">
                <a16:creationId xmlns:a16="http://schemas.microsoft.com/office/drawing/2014/main" id="{F706DB2F-1903-7243-9973-C45F01279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0F0F2"/>
              </a:clrFrom>
              <a:clrTo>
                <a:srgbClr val="F0F0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364" y="2384017"/>
            <a:ext cx="3134947" cy="208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848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F108392-48E9-E142-984B-380829FA4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1CCF8-0309-5647-A694-5326D6B17944}" type="slidenum">
              <a:rPr lang="es-ES" smtClean="0"/>
              <a:t>16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E632371-B4FC-ED4E-A1F6-B2EAB5C26839}"/>
              </a:ext>
            </a:extLst>
          </p:cNvPr>
          <p:cNvPicPr/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75" y="127113"/>
            <a:ext cx="2722880" cy="80835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770FFDD-A304-064F-B386-C475ED864FF5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800" y="205422"/>
            <a:ext cx="2459990" cy="80835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A33390C-7021-904E-A489-670270B13965}"/>
              </a:ext>
            </a:extLst>
          </p:cNvPr>
          <p:cNvSpPr txBox="1"/>
          <p:nvPr/>
        </p:nvSpPr>
        <p:spPr>
          <a:xfrm>
            <a:off x="826265" y="6202496"/>
            <a:ext cx="1735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/>
              <a:t>Proyecto FEM FUTUR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EF4C7D5-58AE-DB4E-A21E-919CCE7F44E7}"/>
              </a:ext>
            </a:extLst>
          </p:cNvPr>
          <p:cNvSpPr txBox="1"/>
          <p:nvPr/>
        </p:nvSpPr>
        <p:spPr>
          <a:xfrm>
            <a:off x="1764149" y="929914"/>
            <a:ext cx="79530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ORGANIZACIÓN, ASPECTOS JURIDICOS, </a:t>
            </a:r>
          </a:p>
          <a:p>
            <a:pPr algn="ctr"/>
            <a:r>
              <a:rPr lang="es-ES" sz="3600" dirty="0"/>
              <a:t>LABORAL Y RECURSOS HUMANOS</a:t>
            </a:r>
          </a:p>
          <a:p>
            <a:endParaRPr lang="es-ES" dirty="0"/>
          </a:p>
        </p:txBody>
      </p:sp>
      <p:sp>
        <p:nvSpPr>
          <p:cNvPr id="13" name="2 Marcador de contenido">
            <a:extLst>
              <a:ext uri="{FF2B5EF4-FFF2-40B4-BE49-F238E27FC236}">
                <a16:creationId xmlns:a16="http://schemas.microsoft.com/office/drawing/2014/main" id="{1883D5AF-E7DD-C748-91B9-EFA42A9E67BA}"/>
              </a:ext>
            </a:extLst>
          </p:cNvPr>
          <p:cNvSpPr txBox="1">
            <a:spLocks/>
          </p:cNvSpPr>
          <p:nvPr/>
        </p:nvSpPr>
        <p:spPr>
          <a:xfrm>
            <a:off x="674557" y="2407242"/>
            <a:ext cx="10603669" cy="19249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Costes de personal: </a:t>
            </a:r>
            <a:r>
              <a:rPr lang="en-US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de </a:t>
            </a:r>
            <a:r>
              <a:rPr lang="en-US" cap="small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todos</a:t>
            </a:r>
            <a:r>
              <a:rPr lang="en-US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los </a:t>
            </a:r>
            <a:r>
              <a:rPr lang="en-US" cap="small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empleados</a:t>
            </a:r>
            <a:r>
              <a:rPr lang="en-US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cap="small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durante</a:t>
            </a:r>
            <a:r>
              <a:rPr lang="en-US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un año (</a:t>
            </a:r>
            <a:r>
              <a:rPr lang="en-US" cap="small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Salarios</a:t>
            </a:r>
            <a:r>
              <a:rPr lang="en-US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cap="small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Retribución</a:t>
            </a:r>
            <a:r>
              <a:rPr lang="en-US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Variable, </a:t>
            </a:r>
            <a:r>
              <a:rPr lang="en-US" cap="small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Beneficios</a:t>
            </a:r>
            <a:r>
              <a:rPr lang="en-US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cap="small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Sociales</a:t>
            </a:r>
            <a:r>
              <a:rPr lang="en-US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,  </a:t>
            </a:r>
            <a:r>
              <a:rPr lang="en-US" cap="small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Seguridad</a:t>
            </a:r>
            <a:r>
              <a:rPr lang="en-US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social…)</a:t>
            </a:r>
            <a:endParaRPr lang="en-US" b="1" cap="small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b="1" cap="small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Estructura</a:t>
            </a:r>
            <a:r>
              <a:rPr lang="en-US" b="1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legal de la </a:t>
            </a:r>
            <a:r>
              <a:rPr lang="en-US" b="1" cap="small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actividad</a:t>
            </a:r>
            <a:r>
              <a:rPr lang="en-US" b="1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Forma en la que se </a:t>
            </a:r>
            <a:r>
              <a:rPr lang="en-US" cap="small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va</a:t>
            </a:r>
            <a:r>
              <a:rPr lang="en-US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a </a:t>
            </a:r>
            <a:r>
              <a:rPr lang="en-US" cap="small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desarrollar</a:t>
            </a:r>
            <a:r>
              <a:rPr lang="en-US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(persona </a:t>
            </a:r>
            <a:r>
              <a:rPr lang="en-US" cap="small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física</a:t>
            </a:r>
            <a:r>
              <a:rPr lang="en-US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- </a:t>
            </a:r>
            <a:r>
              <a:rPr lang="en-US" cap="small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autónomo</a:t>
            </a:r>
            <a:r>
              <a:rPr lang="en-US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, o persona </a:t>
            </a:r>
            <a:r>
              <a:rPr lang="en-US" cap="small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jurídica</a:t>
            </a:r>
            <a:r>
              <a:rPr lang="en-US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).</a:t>
            </a:r>
          </a:p>
          <a:p>
            <a:pPr>
              <a:buFont typeface="Arial" panose="020B0604020202020204" pitchFamily="34" charset="0"/>
              <a:buNone/>
            </a:pPr>
            <a:endParaRPr lang="en-US" sz="24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endParaRPr lang="en-US" sz="24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>
              <a:buFontTx/>
              <a:buNone/>
            </a:pPr>
            <a:endParaRPr lang="es-ES" altLang="es-ES" dirty="0">
              <a:solidFill>
                <a:schemeClr val="accent2"/>
              </a:solidFill>
            </a:endParaRPr>
          </a:p>
          <a:p>
            <a:pPr>
              <a:buFontTx/>
              <a:buNone/>
            </a:pPr>
            <a:r>
              <a:rPr lang="es-ES" dirty="0">
                <a:solidFill>
                  <a:schemeClr val="accent2"/>
                </a:solidFill>
              </a:rPr>
              <a:t> </a:t>
            </a:r>
          </a:p>
        </p:txBody>
      </p:sp>
      <p:pic>
        <p:nvPicPr>
          <p:cNvPr id="14" name="Picture 2" descr="Ver las imágenes de origen">
            <a:extLst>
              <a:ext uri="{FF2B5EF4-FFF2-40B4-BE49-F238E27FC236}">
                <a16:creationId xmlns:a16="http://schemas.microsoft.com/office/drawing/2014/main" id="{184D1DC1-31E5-5741-8705-9D287ADE7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CF8EF"/>
              </a:clrFrom>
              <a:clrTo>
                <a:srgbClr val="FCF8E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90008" y="3825178"/>
            <a:ext cx="2565077" cy="2565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44483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F108392-48E9-E142-984B-380829FA4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1CCF8-0309-5647-A694-5326D6B17944}" type="slidenum">
              <a:rPr lang="es-ES" smtClean="0"/>
              <a:t>17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E632371-B4FC-ED4E-A1F6-B2EAB5C26839}"/>
              </a:ext>
            </a:extLst>
          </p:cNvPr>
          <p:cNvPicPr/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75" y="127113"/>
            <a:ext cx="2722880" cy="80835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770FFDD-A304-064F-B386-C475ED864FF5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800" y="205422"/>
            <a:ext cx="2459990" cy="80835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A33390C-7021-904E-A489-670270B13965}"/>
              </a:ext>
            </a:extLst>
          </p:cNvPr>
          <p:cNvSpPr txBox="1"/>
          <p:nvPr/>
        </p:nvSpPr>
        <p:spPr>
          <a:xfrm>
            <a:off x="826265" y="6202496"/>
            <a:ext cx="1735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/>
              <a:t>Proyecto FEM FUTUR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785A071-9BB1-AC43-BA3E-5BD64CE95BA5}"/>
              </a:ext>
            </a:extLst>
          </p:cNvPr>
          <p:cNvSpPr txBox="1"/>
          <p:nvPr/>
        </p:nvSpPr>
        <p:spPr>
          <a:xfrm>
            <a:off x="1764149" y="929914"/>
            <a:ext cx="79530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ORGANIZACIÓN, ASPECTOS JURIDICOS, </a:t>
            </a:r>
          </a:p>
          <a:p>
            <a:pPr algn="ctr"/>
            <a:r>
              <a:rPr lang="es-ES" sz="3600" dirty="0"/>
              <a:t>LABORAL Y RECURSOS HUMANOS</a:t>
            </a:r>
          </a:p>
          <a:p>
            <a:endParaRPr lang="es-ES" dirty="0"/>
          </a:p>
        </p:txBody>
      </p:sp>
      <p:sp>
        <p:nvSpPr>
          <p:cNvPr id="7" name="4 Marcador de contenido">
            <a:extLst>
              <a:ext uri="{FF2B5EF4-FFF2-40B4-BE49-F238E27FC236}">
                <a16:creationId xmlns:a16="http://schemas.microsoft.com/office/drawing/2014/main" id="{98CC601B-2E10-604A-A2AC-85D123E285DE}"/>
              </a:ext>
            </a:extLst>
          </p:cNvPr>
          <p:cNvSpPr txBox="1">
            <a:spLocks/>
          </p:cNvSpPr>
          <p:nvPr/>
        </p:nvSpPr>
        <p:spPr>
          <a:xfrm>
            <a:off x="826265" y="1732152"/>
            <a:ext cx="10797985" cy="51454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chemeClr val="accent2"/>
              </a:solidFill>
            </a:endParaRPr>
          </a:p>
          <a:p>
            <a:r>
              <a:rPr lang="es-ES" sz="1800" b="1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Definición de funciones: </a:t>
            </a:r>
            <a:r>
              <a:rPr lang="es-ES" sz="1800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(Dirección, Departamentos de Producción, Comercial, Financiero y RR.HH.), jerarquía, tareas, etc.</a:t>
            </a:r>
          </a:p>
          <a:p>
            <a:r>
              <a:rPr lang="en-US" sz="1800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Detallar las </a:t>
            </a:r>
            <a:r>
              <a:rPr lang="en-US" sz="1800" b="1" cap="small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necesidades</a:t>
            </a:r>
            <a:r>
              <a:rPr lang="en-US" sz="1800" b="1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de personal </a:t>
            </a:r>
            <a:r>
              <a:rPr lang="en-US" sz="1800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y sus </a:t>
            </a:r>
            <a:r>
              <a:rPr lang="en-US" sz="1800" b="1" cap="small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perfiles</a:t>
            </a:r>
            <a:endParaRPr lang="en-US" sz="1800" cap="small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800" b="1" cap="small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Equipo</a:t>
            </a:r>
            <a:r>
              <a:rPr lang="en-US" sz="1800" b="1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gestor, </a:t>
            </a:r>
            <a:r>
              <a:rPr lang="en-US" sz="1800" b="1" cap="small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plantilla</a:t>
            </a:r>
            <a:r>
              <a:rPr lang="en-US" sz="1800" b="1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s-ES" altLang="es-ES" sz="1800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Se dice que el </a:t>
            </a:r>
            <a:r>
              <a:rPr lang="es-ES" altLang="es-ES" sz="1800" i="1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principal valor de una empresa son sus  personas</a:t>
            </a:r>
            <a:r>
              <a:rPr lang="es-ES" altLang="es-ES" sz="1800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, </a:t>
            </a:r>
          </a:p>
          <a:p>
            <a:endParaRPr lang="es-ES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endParaRPr lang="es-ES" altLang="es-ES" sz="2400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  <a:p>
            <a:endParaRPr lang="es-ES" dirty="0">
              <a:solidFill>
                <a:schemeClr val="accent2"/>
              </a:solidFill>
            </a:endParaRPr>
          </a:p>
          <a:p>
            <a:pPr>
              <a:buFontTx/>
              <a:buNone/>
            </a:pPr>
            <a:endParaRPr lang="es-ES" sz="2400" b="1" dirty="0">
              <a:solidFill>
                <a:schemeClr val="accent2"/>
              </a:solidFill>
            </a:endParaRPr>
          </a:p>
          <a:p>
            <a:endParaRPr lang="es-ES" dirty="0">
              <a:solidFill>
                <a:schemeClr val="accent2"/>
              </a:solidFill>
            </a:endParaRPr>
          </a:p>
          <a:p>
            <a:pPr>
              <a:buFontTx/>
              <a:buNone/>
            </a:pPr>
            <a:endParaRPr lang="es-ES" sz="2400" b="1" dirty="0">
              <a:solidFill>
                <a:srgbClr val="3783B3"/>
              </a:solidFill>
            </a:endParaRPr>
          </a:p>
          <a:p>
            <a:pPr>
              <a:buFontTx/>
              <a:buNone/>
            </a:pPr>
            <a:endParaRPr lang="es-ES" b="1" dirty="0">
              <a:solidFill>
                <a:srgbClr val="3783B3"/>
              </a:solidFill>
            </a:endParaRPr>
          </a:p>
          <a:p>
            <a:endParaRPr lang="es-ES" dirty="0"/>
          </a:p>
        </p:txBody>
      </p:sp>
      <p:pic>
        <p:nvPicPr>
          <p:cNvPr id="8" name="Picture 17" descr="http://3.bp.blogspot.com/-dLjGuWR_SAk/T-V0axeridI/AAAAAAAACZY/LSq2YfTeGg4/s200/negociaci%C3%B3n+colectiva+ln.jpg">
            <a:hlinkClick r:id="rId4"/>
            <a:extLst>
              <a:ext uri="{FF2B5EF4-FFF2-40B4-BE49-F238E27FC236}">
                <a16:creationId xmlns:a16="http://schemas.microsoft.com/office/drawing/2014/main" id="{8A6E2938-9D38-744D-BE0D-A6A6DD819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65130" y="4110104"/>
            <a:ext cx="2448619" cy="2092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79099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F108392-48E9-E142-984B-380829FA4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1CCF8-0309-5647-A694-5326D6B17944}" type="slidenum">
              <a:rPr lang="es-ES" smtClean="0"/>
              <a:t>18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E632371-B4FC-ED4E-A1F6-B2EAB5C26839}"/>
              </a:ext>
            </a:extLst>
          </p:cNvPr>
          <p:cNvPicPr/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75" y="127113"/>
            <a:ext cx="2722880" cy="80835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770FFDD-A304-064F-B386-C475ED864FF5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800" y="205422"/>
            <a:ext cx="2459990" cy="80835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A33390C-7021-904E-A489-670270B13965}"/>
              </a:ext>
            </a:extLst>
          </p:cNvPr>
          <p:cNvSpPr txBox="1"/>
          <p:nvPr/>
        </p:nvSpPr>
        <p:spPr>
          <a:xfrm>
            <a:off x="826265" y="6202496"/>
            <a:ext cx="1735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/>
              <a:t>Proyecto FEM FUTUR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3B150EB-B176-5B40-8B86-AAC8DD49F9AC}"/>
              </a:ext>
            </a:extLst>
          </p:cNvPr>
          <p:cNvSpPr txBox="1"/>
          <p:nvPr/>
        </p:nvSpPr>
        <p:spPr>
          <a:xfrm>
            <a:off x="2803307" y="690611"/>
            <a:ext cx="6391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/>
              <a:t>PLAN ECONOMICO FINANCIERO</a:t>
            </a:r>
          </a:p>
        </p:txBody>
      </p:sp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5546BB8C-AA52-394D-B5C0-1875E993660F}"/>
              </a:ext>
            </a:extLst>
          </p:cNvPr>
          <p:cNvSpPr txBox="1">
            <a:spLocks/>
          </p:cNvSpPr>
          <p:nvPr/>
        </p:nvSpPr>
        <p:spPr>
          <a:xfrm>
            <a:off x="457199" y="1801476"/>
            <a:ext cx="10056811" cy="4929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32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»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_tradnl" altLang="es-ES" sz="1800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El </a:t>
            </a:r>
            <a:r>
              <a:rPr lang="es-ES_tradnl" altLang="es-ES" sz="1800" cap="small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Plan Económico Financiero </a:t>
            </a:r>
            <a:r>
              <a:rPr lang="es-ES_tradnl" altLang="es-ES" sz="1800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es el </a:t>
            </a:r>
            <a:r>
              <a:rPr lang="es-ES_tradnl" altLang="es-ES" sz="1800" i="1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contraste</a:t>
            </a:r>
            <a:r>
              <a:rPr lang="es-ES_tradnl" altLang="es-ES" sz="1800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mediante la </a:t>
            </a:r>
            <a:r>
              <a:rPr lang="es-ES_tradnl" altLang="es-ES" sz="1800" i="1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imputación</a:t>
            </a:r>
            <a:r>
              <a:rPr lang="es-ES_tradnl" altLang="es-ES" sz="1800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de </a:t>
            </a:r>
            <a:r>
              <a:rPr lang="es-ES_tradnl" altLang="es-ES" sz="1800" b="1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costes, gastos e ingresos </a:t>
            </a:r>
            <a:r>
              <a:rPr lang="es-ES_tradnl" altLang="es-ES" sz="1800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 las diferentes actividades que supondrá la puesta en practica del </a:t>
            </a:r>
            <a:r>
              <a:rPr lang="es-ES_tradnl" altLang="es-ES" sz="1800" b="1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nuevo Proyecto.</a:t>
            </a:r>
          </a:p>
          <a:p>
            <a:pPr algn="just"/>
            <a:endParaRPr lang="es-ES_tradnl" altLang="es-ES" sz="1800" b="1" cap="small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s-ES" sz="1800" b="1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Debe dar respuesta </a:t>
            </a:r>
            <a:r>
              <a:rPr lang="es-ES" sz="1800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 las siguientes preguntas:</a:t>
            </a:r>
          </a:p>
          <a:p>
            <a:pPr marL="781050" lvl="1" indent="-381000" algn="just">
              <a:buClr>
                <a:schemeClr val="accent1"/>
              </a:buClr>
              <a:buFont typeface="Wingdings" pitchFamily="2" charset="2"/>
              <a:buChar char="ü"/>
              <a:defRPr/>
            </a:pPr>
            <a:r>
              <a:rPr lang="es-ES" sz="1800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¿</a:t>
            </a:r>
            <a:r>
              <a:rPr lang="es-ES" sz="1800" b="1" i="1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Qué inversión necesito </a:t>
            </a:r>
            <a:r>
              <a:rPr lang="es-ES" sz="1800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para lanzar mi proyecto?</a:t>
            </a:r>
          </a:p>
          <a:p>
            <a:pPr marL="781050" lvl="1" indent="-381000" algn="just">
              <a:buClr>
                <a:schemeClr val="accent1"/>
              </a:buClr>
              <a:buFont typeface="Wingdings" pitchFamily="2" charset="2"/>
              <a:buChar char="ü"/>
              <a:defRPr/>
            </a:pPr>
            <a:r>
              <a:rPr lang="es-ES" sz="1800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¿Con cuantos </a:t>
            </a:r>
            <a:r>
              <a:rPr lang="es-ES" sz="1800" b="1" i="1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medios económicos </a:t>
            </a:r>
            <a:r>
              <a:rPr lang="es-ES" sz="1800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cuento?</a:t>
            </a:r>
          </a:p>
          <a:p>
            <a:pPr marL="781050" lvl="1" indent="-381000" algn="just">
              <a:buClr>
                <a:schemeClr val="accent1"/>
              </a:buClr>
              <a:buFont typeface="Wingdings" pitchFamily="2" charset="2"/>
              <a:buChar char="ü"/>
              <a:defRPr/>
            </a:pPr>
            <a:r>
              <a:rPr lang="es-ES" sz="1800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¿Puedo </a:t>
            </a:r>
            <a:r>
              <a:rPr lang="es-ES" sz="1800" b="1" i="1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conseguir</a:t>
            </a:r>
            <a:r>
              <a:rPr lang="es-ES" sz="1800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lo que me falta?</a:t>
            </a:r>
          </a:p>
          <a:p>
            <a:pPr marL="781050" lvl="1" indent="-381000" algn="just">
              <a:buClr>
                <a:schemeClr val="accent1"/>
              </a:buClr>
              <a:buFont typeface="Wingdings" pitchFamily="2" charset="2"/>
              <a:buChar char="ü"/>
              <a:defRPr/>
            </a:pPr>
            <a:r>
              <a:rPr lang="es-ES" sz="1800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¿</a:t>
            </a:r>
            <a:r>
              <a:rPr lang="es-ES" sz="1800" b="1" i="1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Es viable mi proyecto</a:t>
            </a:r>
            <a:r>
              <a:rPr lang="es-ES" sz="1800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con los datos que dispongo?</a:t>
            </a:r>
          </a:p>
          <a:p>
            <a:pPr>
              <a:lnSpc>
                <a:spcPct val="150000"/>
              </a:lnSpc>
            </a:pPr>
            <a:endParaRPr lang="es-ES_tradnl" altLang="es-ES" sz="2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endParaRPr lang="es-ES_tradnl" sz="2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2" descr="Imagen relacionada">
            <a:extLst>
              <a:ext uri="{FF2B5EF4-FFF2-40B4-BE49-F238E27FC236}">
                <a16:creationId xmlns:a16="http://schemas.microsoft.com/office/drawing/2014/main" id="{00F92BDF-E60B-CB49-BE31-0D7B76D6C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52193" y="2788171"/>
            <a:ext cx="3274671" cy="26126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8158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76547BB-CC06-3D46-A0B2-EB09B6B35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1CCF8-0309-5647-A694-5326D6B17944}" type="slidenum">
              <a:rPr lang="es-ES" smtClean="0"/>
              <a:t>19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62AD24D-5181-7B4D-90FC-FBBBF11219ED}"/>
              </a:ext>
            </a:extLst>
          </p:cNvPr>
          <p:cNvPicPr/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75" y="127113"/>
            <a:ext cx="2722880" cy="80835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1AA544C-2F73-894A-B199-C7AD59F832BB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800" y="205422"/>
            <a:ext cx="2459990" cy="80835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5C7BA77-D46D-354D-B6CF-1A7508B2DC7A}"/>
              </a:ext>
            </a:extLst>
          </p:cNvPr>
          <p:cNvSpPr txBox="1"/>
          <p:nvPr/>
        </p:nvSpPr>
        <p:spPr>
          <a:xfrm>
            <a:off x="826265" y="6202496"/>
            <a:ext cx="1735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/>
              <a:t>Proyecto FEM FUTUR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C81EDF0-6AEB-0949-9365-DBCB29E52414}"/>
              </a:ext>
            </a:extLst>
          </p:cNvPr>
          <p:cNvSpPr txBox="1"/>
          <p:nvPr/>
        </p:nvSpPr>
        <p:spPr>
          <a:xfrm>
            <a:off x="4533521" y="820270"/>
            <a:ext cx="3124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/>
              <a:t>ANALISIS DAFO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72EEA76-65B0-1944-A939-4677637BE190}"/>
              </a:ext>
            </a:extLst>
          </p:cNvPr>
          <p:cNvSpPr/>
          <p:nvPr/>
        </p:nvSpPr>
        <p:spPr>
          <a:xfrm>
            <a:off x="1237130" y="1942439"/>
            <a:ext cx="9897036" cy="252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s-ES_tradnl" altLang="es-ES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Identifica los </a:t>
            </a:r>
            <a:r>
              <a:rPr lang="es-ES_tradnl" altLang="es-ES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enemigos</a:t>
            </a:r>
            <a:r>
              <a:rPr lang="es-ES_tradnl" altLang="es-ES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y los </a:t>
            </a:r>
            <a:r>
              <a:rPr lang="es-ES_tradnl" altLang="es-ES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amigos</a:t>
            </a:r>
            <a:r>
              <a:rPr lang="es-ES_tradnl" altLang="es-ES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con los que se ha de luchar y apoyarse para llevar a termino el sueño: </a:t>
            </a:r>
          </a:p>
          <a:p>
            <a:pPr>
              <a:lnSpc>
                <a:spcPct val="80000"/>
              </a:lnSpc>
              <a:defRPr/>
            </a:pPr>
            <a:endParaRPr lang="es-ES_tradnl" altLang="es-ES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80000"/>
              </a:lnSpc>
              <a:defRPr/>
            </a:pPr>
            <a:r>
              <a:rPr lang="es-ES_tradnl" altLang="es-ES" b="1" u="sng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Debilidades</a:t>
            </a:r>
            <a:r>
              <a:rPr lang="es-ES_tradnl" altLang="es-ES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, del proyecto, que hemos de </a:t>
            </a:r>
            <a:r>
              <a:rPr lang="es-ES_tradnl" altLang="es-ES" i="1" u="sng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eliminar</a:t>
            </a:r>
          </a:p>
          <a:p>
            <a:pPr>
              <a:lnSpc>
                <a:spcPct val="80000"/>
              </a:lnSpc>
              <a:defRPr/>
            </a:pPr>
            <a:endParaRPr lang="es-ES_tradnl" altLang="es-ES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80000"/>
              </a:lnSpc>
              <a:defRPr/>
            </a:pPr>
            <a:r>
              <a:rPr lang="es-ES_tradnl" altLang="es-ES" b="1" u="sng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Amenazas</a:t>
            </a:r>
            <a:r>
              <a:rPr lang="es-ES_tradnl" altLang="es-ES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, que vemos en el </a:t>
            </a:r>
            <a:r>
              <a:rPr lang="es-ES_tradnl" altLang="es-ES" b="1" i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entorno</a:t>
            </a:r>
            <a:r>
              <a:rPr lang="es-ES_tradnl" altLang="es-ES" i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_tradnl" altLang="es-ES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y hay que </a:t>
            </a:r>
            <a:r>
              <a:rPr lang="es-ES_tradnl" altLang="es-ES" i="1" u="sng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reducir</a:t>
            </a:r>
          </a:p>
          <a:p>
            <a:pPr>
              <a:lnSpc>
                <a:spcPct val="80000"/>
              </a:lnSpc>
              <a:defRPr/>
            </a:pPr>
            <a:endParaRPr lang="es-ES_tradnl" altLang="es-ES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80000"/>
              </a:lnSpc>
              <a:defRPr/>
            </a:pPr>
            <a:r>
              <a:rPr lang="es-ES_tradnl" altLang="es-ES" b="1" u="sng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Fortalezas</a:t>
            </a:r>
            <a:r>
              <a:rPr lang="es-ES_tradnl" altLang="es-ES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, que tenemos y hemos desarrollado en el análisis de la idea  y hemos de </a:t>
            </a:r>
            <a:r>
              <a:rPr lang="es-ES_tradnl" altLang="es-ES" i="1" u="sng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utilizar </a:t>
            </a:r>
          </a:p>
          <a:p>
            <a:pPr>
              <a:lnSpc>
                <a:spcPct val="80000"/>
              </a:lnSpc>
              <a:defRPr/>
            </a:pPr>
            <a:endParaRPr lang="es-ES_tradnl" altLang="es-ES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80000"/>
              </a:lnSpc>
              <a:defRPr/>
            </a:pPr>
            <a:r>
              <a:rPr lang="es-ES_tradnl" altLang="es-ES" b="1" u="sng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Oportunidades</a:t>
            </a:r>
            <a:r>
              <a:rPr lang="es-ES_tradnl" altLang="es-ES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, que nos ofrece el </a:t>
            </a:r>
            <a:r>
              <a:rPr lang="es-ES_tradnl" altLang="es-ES" b="1" i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entorno</a:t>
            </a:r>
            <a:r>
              <a:rPr lang="es-ES_tradnl" altLang="es-ES" i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_tradnl" altLang="es-ES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y que nos ayuda a pensar en positivo sobre el resultado final del proyecto y hemos de </a:t>
            </a:r>
            <a:r>
              <a:rPr lang="es-ES_tradnl" altLang="es-ES" i="1" u="sng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aprovechar</a:t>
            </a:r>
          </a:p>
        </p:txBody>
      </p:sp>
      <p:pic>
        <p:nvPicPr>
          <p:cNvPr id="8" name="Picture 2" descr="Resultado de imagen de ANALISIS DAFO">
            <a:extLst>
              <a:ext uri="{FF2B5EF4-FFF2-40B4-BE49-F238E27FC236}">
                <a16:creationId xmlns:a16="http://schemas.microsoft.com/office/drawing/2014/main" id="{5DC2DFC0-02DE-DA44-96B8-78A24D6E6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091" y="4367092"/>
            <a:ext cx="4135727" cy="20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553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7" name="3 Marcador de número de diapositiva"/>
          <p:cNvSpPr txBox="1">
            <a:spLocks noGrp="1"/>
          </p:cNvSpPr>
          <p:nvPr/>
        </p:nvSpPr>
        <p:spPr bwMode="auto">
          <a:xfrm>
            <a:off x="6527801" y="6524626"/>
            <a:ext cx="1584325" cy="3333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endParaRPr lang="es-ES" sz="1200">
              <a:solidFill>
                <a:srgbClr val="B11B0F"/>
              </a:solidFill>
              <a:latin typeface="Calibri" pitchFamily="34" charset="0"/>
            </a:endParaRPr>
          </a:p>
        </p:txBody>
      </p:sp>
      <p:sp>
        <p:nvSpPr>
          <p:cNvPr id="30739" name="AutoShape 2" descr="Resultado de imagen de imagenes animadas de director de orquesta"/>
          <p:cNvSpPr>
            <a:spLocks noChangeAspect="1" noChangeArrowheads="1"/>
          </p:cNvSpPr>
          <p:nvPr/>
        </p:nvSpPr>
        <p:spPr bwMode="auto">
          <a:xfrm>
            <a:off x="1524000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ES">
              <a:latin typeface="Calibri" pitchFamily="34" charset="0"/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A2A5482E-BF7C-5D41-8025-D04B32AED0C3}"/>
              </a:ext>
            </a:extLst>
          </p:cNvPr>
          <p:cNvPicPr/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75" y="127113"/>
            <a:ext cx="2722880" cy="808355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49AED1-59D6-4F4C-A2D9-B5B0B2921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1CCF8-0309-5647-A694-5326D6B17944}" type="slidenum">
              <a:rPr lang="es-ES" smtClean="0"/>
              <a:t>2</a:t>
            </a:fld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F217BB5-9BED-5243-8638-C789934969D0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800" y="205422"/>
            <a:ext cx="2459990" cy="80835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425B84B1-CD23-1648-99D6-42D5DDC0D0B8}"/>
              </a:ext>
            </a:extLst>
          </p:cNvPr>
          <p:cNvSpPr txBox="1"/>
          <p:nvPr/>
        </p:nvSpPr>
        <p:spPr>
          <a:xfrm>
            <a:off x="826265" y="6202496"/>
            <a:ext cx="1735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/>
              <a:t>Proyecto FEM FUTUR</a:t>
            </a:r>
          </a:p>
        </p:txBody>
      </p:sp>
      <p:sp>
        <p:nvSpPr>
          <p:cNvPr id="12" name="6 CuadroTexto">
            <a:extLst>
              <a:ext uri="{FF2B5EF4-FFF2-40B4-BE49-F238E27FC236}">
                <a16:creationId xmlns:a16="http://schemas.microsoft.com/office/drawing/2014/main" id="{A114EFEC-198D-1148-A517-DAEAF5A0DB68}"/>
              </a:ext>
            </a:extLst>
          </p:cNvPr>
          <p:cNvSpPr txBox="1"/>
          <p:nvPr/>
        </p:nvSpPr>
        <p:spPr>
          <a:xfrm>
            <a:off x="1333498" y="960208"/>
            <a:ext cx="825649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400" b="1" kern="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      </a:t>
            </a:r>
            <a:r>
              <a:rPr lang="es-ES" sz="3600" kern="0" dirty="0">
                <a:latin typeface="Tahoma" pitchFamily="34" charset="0"/>
                <a:ea typeface="Tahoma" pitchFamily="34" charset="0"/>
                <a:cs typeface="Tahoma" pitchFamily="34" charset="0"/>
              </a:rPr>
              <a:t>PRESENTACION DE UN PROYECTO </a:t>
            </a:r>
            <a:endParaRPr kumimoji="0" lang="es-ES" sz="36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3" name="2 Marcador de contenido">
            <a:extLst>
              <a:ext uri="{FF2B5EF4-FFF2-40B4-BE49-F238E27FC236}">
                <a16:creationId xmlns:a16="http://schemas.microsoft.com/office/drawing/2014/main" id="{C6BFA4FF-D7D8-7D41-ABC4-DAE88079D782}"/>
              </a:ext>
            </a:extLst>
          </p:cNvPr>
          <p:cNvSpPr txBox="1">
            <a:spLocks/>
          </p:cNvSpPr>
          <p:nvPr/>
        </p:nvSpPr>
        <p:spPr>
          <a:xfrm>
            <a:off x="1524000" y="1801706"/>
            <a:ext cx="9556202" cy="400325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b="1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El Plan de Empresa</a:t>
            </a:r>
            <a:r>
              <a:rPr lang="es-ES" sz="1800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, es el </a:t>
            </a:r>
            <a:r>
              <a:rPr lang="es-ES" sz="1800" b="1" u="sng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instrumento de presentación de un proyecto</a:t>
            </a:r>
            <a:r>
              <a:rPr lang="es-ES" sz="1800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, donde se identifica, describe y analiza una </a:t>
            </a:r>
            <a:r>
              <a:rPr lang="es-ES" sz="1800" b="1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oportunidad de negocio.</a:t>
            </a:r>
            <a:endParaRPr lang="es-ES" b="1" cap="small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r>
              <a:rPr lang="es-ES" sz="1800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Examina:</a:t>
            </a:r>
          </a:p>
          <a:p>
            <a:pPr lvl="1"/>
            <a:r>
              <a:rPr lang="es-ES" b="1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Viabilidad</a:t>
            </a:r>
            <a:r>
              <a:rPr lang="es-ES" cap="small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b="1" cap="small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técnica,</a:t>
            </a:r>
          </a:p>
          <a:p>
            <a:pPr lvl="1"/>
            <a:r>
              <a:rPr lang="es-ES" b="1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Viabilidad</a:t>
            </a:r>
            <a:r>
              <a:rPr lang="es-ES" b="1" cap="small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b="1" cap="small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comercial</a:t>
            </a:r>
          </a:p>
          <a:p>
            <a:pPr lvl="1"/>
            <a:r>
              <a:rPr lang="es-ES" b="1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Viabilidad </a:t>
            </a:r>
            <a:r>
              <a:rPr lang="es-ES" b="1" cap="small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económica/financiera</a:t>
            </a:r>
            <a:r>
              <a:rPr lang="es-ES" sz="2000" b="1" cap="small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s-ES" altLang="es-ES" sz="2000" cap="small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r>
              <a:rPr lang="es-ES" altLang="es-ES" sz="1800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Se suele confeccionar con </a:t>
            </a:r>
            <a:r>
              <a:rPr lang="es-ES" altLang="es-ES" sz="1800" b="1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distintas finalidades:</a:t>
            </a:r>
          </a:p>
          <a:p>
            <a:pPr>
              <a:buFont typeface="Arial" panose="020B0604020202020204" pitchFamily="34" charset="0"/>
              <a:buNone/>
            </a:pPr>
            <a:r>
              <a:rPr lang="es-ES" altLang="es-ES" sz="1800" b="1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	C</a:t>
            </a:r>
            <a:r>
              <a:rPr lang="es-ES" altLang="es-ES" sz="1800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aptar </a:t>
            </a:r>
            <a:r>
              <a:rPr lang="es-ES" altLang="es-ES" sz="1800" b="1" cap="small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socios</a:t>
            </a:r>
            <a:r>
              <a:rPr lang="es-ES" altLang="es-ES" sz="1800" b="1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s-ES" altLang="es-ES" sz="1800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solicitar </a:t>
            </a:r>
            <a:r>
              <a:rPr lang="es-ES" altLang="es-ES" sz="1800" b="1" cap="small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préstamos</a:t>
            </a:r>
            <a:r>
              <a:rPr lang="es-ES" altLang="es-ES" sz="1800" b="1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s-ES" altLang="es-ES" sz="1800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pedir</a:t>
            </a:r>
            <a:r>
              <a:rPr lang="es-ES" altLang="es-ES" sz="1800" b="1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altLang="es-ES" sz="1800" b="1" cap="small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subvenciones</a:t>
            </a:r>
            <a:r>
              <a:rPr lang="es-ES" altLang="es-ES" sz="1800" b="1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s-ES" altLang="es-ES" sz="1800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dar </a:t>
            </a:r>
            <a:r>
              <a:rPr lang="es-ES" altLang="es-ES" sz="1800" u="sng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buena imagen</a:t>
            </a:r>
            <a:r>
              <a:rPr lang="es-ES" altLang="es-ES" sz="1800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ante posibles </a:t>
            </a:r>
            <a:r>
              <a:rPr lang="es-ES" altLang="es-ES" sz="1800" b="1" cap="small" dirty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inversores</a:t>
            </a:r>
            <a:r>
              <a:rPr lang="es-ES" altLang="es-ES" sz="1800" b="1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, etc.</a:t>
            </a:r>
            <a:endParaRPr lang="es-ES" altLang="es-ES" sz="2000" b="1" u="sng" cap="small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marL="171450" lvl="1" indent="-457200">
              <a:spcBef>
                <a:spcPts val="0"/>
              </a:spcBef>
              <a:buFont typeface="Wingdings" pitchFamily="2" charset="2"/>
              <a:buChar char="v"/>
              <a:defRPr/>
            </a:pPr>
            <a:r>
              <a:rPr lang="es-ES" altLang="es-ES" b="1" u="sng" cap="small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En definitiva</a:t>
            </a:r>
            <a:r>
              <a:rPr lang="es-ES" altLang="es-ES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, el Plan de Empresa es una </a:t>
            </a:r>
            <a:r>
              <a:rPr lang="es-ES" altLang="es-ES" b="1" cap="small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fotografía de la Empresa</a:t>
            </a:r>
            <a:r>
              <a:rPr lang="es-ES" altLang="es-ES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, </a:t>
            </a:r>
            <a:endParaRPr lang="es-ES" altLang="es-ES" b="1" cap="small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4" name="Picture 2" descr="Resultado de imagen de PLAN DE EMPRESA">
            <a:extLst>
              <a:ext uri="{FF2B5EF4-FFF2-40B4-BE49-F238E27FC236}">
                <a16:creationId xmlns:a16="http://schemas.microsoft.com/office/drawing/2014/main" id="{E4EBA1DF-B7A1-B74E-ABCA-5397D04B9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06283" y="2224963"/>
            <a:ext cx="2773919" cy="26265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4642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F108392-48E9-E142-984B-380829FA4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1CCF8-0309-5647-A694-5326D6B17944}" type="slidenum">
              <a:rPr lang="es-ES" smtClean="0"/>
              <a:t>20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E632371-B4FC-ED4E-A1F6-B2EAB5C26839}"/>
              </a:ext>
            </a:extLst>
          </p:cNvPr>
          <p:cNvPicPr/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75" y="127113"/>
            <a:ext cx="2722880" cy="80835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770FFDD-A304-064F-B386-C475ED864FF5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800" y="205422"/>
            <a:ext cx="2459990" cy="80835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A33390C-7021-904E-A489-670270B13965}"/>
              </a:ext>
            </a:extLst>
          </p:cNvPr>
          <p:cNvSpPr txBox="1"/>
          <p:nvPr/>
        </p:nvSpPr>
        <p:spPr>
          <a:xfrm>
            <a:off x="826265" y="6202496"/>
            <a:ext cx="1735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/>
              <a:t>Proyecto FEM FUTUR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E4C078E-59B4-0E4C-98D6-8D9A667A14A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6870" y="964441"/>
            <a:ext cx="8558259" cy="520908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639A506-CD59-BE4D-B8AA-3E5352597CF1}"/>
              </a:ext>
            </a:extLst>
          </p:cNvPr>
          <p:cNvSpPr txBox="1"/>
          <p:nvPr/>
        </p:nvSpPr>
        <p:spPr>
          <a:xfrm>
            <a:off x="2562125" y="208124"/>
            <a:ext cx="6773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/>
              <a:t>PLAN ECONOMICO FINANCIERO 1</a:t>
            </a:r>
          </a:p>
        </p:txBody>
      </p:sp>
    </p:spTree>
    <p:extLst>
      <p:ext uri="{BB962C8B-B14F-4D97-AF65-F5344CB8AC3E}">
        <p14:creationId xmlns:p14="http://schemas.microsoft.com/office/powerpoint/2010/main" val="2720103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37349E8-535F-BA45-AD7A-D1E65C2D2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1CCF8-0309-5647-A694-5326D6B17944}" type="slidenum">
              <a:rPr lang="es-ES" smtClean="0"/>
              <a:t>21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4D49DCB-21F1-BC41-8AAF-3DF15CE9B11B}"/>
              </a:ext>
            </a:extLst>
          </p:cNvPr>
          <p:cNvSpPr txBox="1"/>
          <p:nvPr/>
        </p:nvSpPr>
        <p:spPr>
          <a:xfrm>
            <a:off x="2562125" y="208124"/>
            <a:ext cx="6773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/>
              <a:t>PLAN ECONOMICO FINANCIERO 2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B4D579E-3BE9-5547-B757-DCDA260F3EA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9871" y="827964"/>
            <a:ext cx="7053854" cy="287858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BE6A937-F92A-6042-87C2-BD4AB5B1DE1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74473" y="3814414"/>
            <a:ext cx="6939252" cy="255214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02102C0-4839-2D47-BE17-D58DCFCFC3CA}"/>
              </a:ext>
            </a:extLst>
          </p:cNvPr>
          <p:cNvSpPr txBox="1"/>
          <p:nvPr/>
        </p:nvSpPr>
        <p:spPr>
          <a:xfrm>
            <a:off x="8413725" y="2810107"/>
            <a:ext cx="2359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Escandallos de servicios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9549A13-6E77-6C4F-83B4-AB70EB380D6B}"/>
              </a:ext>
            </a:extLst>
          </p:cNvPr>
          <p:cNvSpPr txBox="1"/>
          <p:nvPr/>
        </p:nvSpPr>
        <p:spPr>
          <a:xfrm>
            <a:off x="8413726" y="4905821"/>
            <a:ext cx="2582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Escandallos de producción</a:t>
            </a:r>
          </a:p>
        </p:txBody>
      </p:sp>
      <p:sp>
        <p:nvSpPr>
          <p:cNvPr id="11" name="Marcador de pie de página 10">
            <a:extLst>
              <a:ext uri="{FF2B5EF4-FFF2-40B4-BE49-F238E27FC236}">
                <a16:creationId xmlns:a16="http://schemas.microsoft.com/office/drawing/2014/main" id="{F8C4DFBA-F55C-A34B-8993-444C56BBBD8C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>
            <a:off x="523875" y="5846763"/>
            <a:ext cx="6672263" cy="365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/>
              <a:t>Proyecto FEM FUTUR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FC4A6A3-EDF9-804F-B641-26ED79D5E2FC}"/>
              </a:ext>
            </a:extLst>
          </p:cNvPr>
          <p:cNvPicPr/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75" y="127113"/>
            <a:ext cx="2722880" cy="80835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FC7D3B7-FC1D-E849-84B0-1C67DCD6252E}"/>
              </a:ext>
            </a:extLst>
          </p:cNvPr>
          <p:cNvPicPr/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800" y="205422"/>
            <a:ext cx="2459990" cy="80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61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F108392-48E9-E142-984B-380829FA4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1CCF8-0309-5647-A694-5326D6B17944}" type="slidenum">
              <a:rPr lang="es-ES" smtClean="0"/>
              <a:t>22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E632371-B4FC-ED4E-A1F6-B2EAB5C26839}"/>
              </a:ext>
            </a:extLst>
          </p:cNvPr>
          <p:cNvPicPr/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75" y="127113"/>
            <a:ext cx="2722880" cy="80835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770FFDD-A304-064F-B386-C475ED864FF5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800" y="205422"/>
            <a:ext cx="2459990" cy="80835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A33390C-7021-904E-A489-670270B13965}"/>
              </a:ext>
            </a:extLst>
          </p:cNvPr>
          <p:cNvSpPr txBox="1"/>
          <p:nvPr/>
        </p:nvSpPr>
        <p:spPr>
          <a:xfrm>
            <a:off x="826265" y="6202496"/>
            <a:ext cx="1735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/>
              <a:t>Proyecto FEM FUTUR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EF5FF31-3D19-8347-896C-0B4007B7437C}"/>
              </a:ext>
            </a:extLst>
          </p:cNvPr>
          <p:cNvSpPr txBox="1"/>
          <p:nvPr/>
        </p:nvSpPr>
        <p:spPr>
          <a:xfrm>
            <a:off x="3534658" y="690611"/>
            <a:ext cx="5122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/>
              <a:t>UMBRAL DE RENTABILIDAD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2688A17-BEC3-B446-9606-5DD22C5C035B}"/>
              </a:ext>
            </a:extLst>
          </p:cNvPr>
          <p:cNvSpPr/>
          <p:nvPr/>
        </p:nvSpPr>
        <p:spPr>
          <a:xfrm>
            <a:off x="2057942" y="1507367"/>
            <a:ext cx="836685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s-ES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También llamado </a:t>
            </a:r>
            <a:r>
              <a:rPr lang="es-ES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punto muerto</a:t>
            </a:r>
            <a:r>
              <a:rPr lang="es-ES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, se produce cuando las ventas alcanzan a los costes totales. En ese punto </a:t>
            </a:r>
            <a:r>
              <a:rPr lang="es-ES" i="1" u="sng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no hay beneficios ni pérdidas.</a:t>
            </a:r>
            <a:r>
              <a:rPr lang="es-ES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>
              <a:defRPr/>
            </a:pPr>
            <a:endParaRPr lang="es-ES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r>
              <a:rPr lang="es-ES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 partir de ahí todo lo que </a:t>
            </a:r>
            <a:r>
              <a:rPr lang="es-ES" i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suban los </a:t>
            </a:r>
            <a:r>
              <a:rPr lang="es-ES" i="1" u="sng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ingresos por ventas   serán beneficios</a:t>
            </a:r>
            <a:r>
              <a:rPr lang="es-ES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; si no se superan los costes habrán </a:t>
            </a:r>
            <a:r>
              <a:rPr lang="es-ES" i="1" u="sng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pérdidas.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87E1D01-2E69-AE45-B449-5F17C166E0A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25436" y="3155120"/>
            <a:ext cx="3969989" cy="320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920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F108392-48E9-E142-984B-380829FA4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1CCF8-0309-5647-A694-5326D6B17944}" type="slidenum">
              <a:rPr lang="es-ES" smtClean="0"/>
              <a:t>23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E632371-B4FC-ED4E-A1F6-B2EAB5C26839}"/>
              </a:ext>
            </a:extLst>
          </p:cNvPr>
          <p:cNvPicPr/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75" y="127113"/>
            <a:ext cx="2722880" cy="80835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770FFDD-A304-064F-B386-C475ED864FF5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800" y="205422"/>
            <a:ext cx="2459990" cy="80835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A33390C-7021-904E-A489-670270B13965}"/>
              </a:ext>
            </a:extLst>
          </p:cNvPr>
          <p:cNvSpPr txBox="1"/>
          <p:nvPr/>
        </p:nvSpPr>
        <p:spPr>
          <a:xfrm>
            <a:off x="174957" y="6172015"/>
            <a:ext cx="1735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/>
              <a:t>Proyecto FEM FUTUR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B9FC3E4-FBE5-B34D-A856-DEF0E38450C5}"/>
              </a:ext>
            </a:extLst>
          </p:cNvPr>
          <p:cNvSpPr txBox="1"/>
          <p:nvPr/>
        </p:nvSpPr>
        <p:spPr>
          <a:xfrm>
            <a:off x="3522791" y="127113"/>
            <a:ext cx="4992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/>
              <a:t>PREVISION DE TESORERIA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BAB7430-E99B-D74D-B985-0BAAD225560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1415" y="845819"/>
            <a:ext cx="8866917" cy="592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32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76547BB-CC06-3D46-A0B2-EB09B6B35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1CCF8-0309-5647-A694-5326D6B17944}" type="slidenum">
              <a:rPr lang="es-ES" smtClean="0"/>
              <a:t>24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62AD24D-5181-7B4D-90FC-FBBBF11219ED}"/>
              </a:ext>
            </a:extLst>
          </p:cNvPr>
          <p:cNvPicPr/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75" y="127113"/>
            <a:ext cx="2722880" cy="80835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1AA544C-2F73-894A-B199-C7AD59F832BB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800" y="205422"/>
            <a:ext cx="2459990" cy="80835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5C7BA77-D46D-354D-B6CF-1A7508B2DC7A}"/>
              </a:ext>
            </a:extLst>
          </p:cNvPr>
          <p:cNvSpPr txBox="1"/>
          <p:nvPr/>
        </p:nvSpPr>
        <p:spPr>
          <a:xfrm>
            <a:off x="826265" y="6202496"/>
            <a:ext cx="1735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/>
              <a:t>Proyecto FEM FUTUR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563B850-185E-1449-BFA2-1AA650A85770}"/>
              </a:ext>
            </a:extLst>
          </p:cNvPr>
          <p:cNvSpPr txBox="1"/>
          <p:nvPr/>
        </p:nvSpPr>
        <p:spPr>
          <a:xfrm>
            <a:off x="4456348" y="671008"/>
            <a:ext cx="3124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/>
              <a:t>ANALISIS DAFO</a:t>
            </a:r>
          </a:p>
        </p:txBody>
      </p:sp>
      <p:pic>
        <p:nvPicPr>
          <p:cNvPr id="7" name="Picture 8" descr="dafo-by-psikologia-ehu-es">
            <a:extLst>
              <a:ext uri="{FF2B5EF4-FFF2-40B4-BE49-F238E27FC236}">
                <a16:creationId xmlns:a16="http://schemas.microsoft.com/office/drawing/2014/main" id="{56A1F7DC-7687-0347-AE1D-3A0F3EB3C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7762" y="1215707"/>
            <a:ext cx="7356475" cy="446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15141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CE108537-27E9-D04A-A0A8-9AB2BD6C7B8B}"/>
              </a:ext>
            </a:extLst>
          </p:cNvPr>
          <p:cNvSpPr txBox="1"/>
          <p:nvPr/>
        </p:nvSpPr>
        <p:spPr>
          <a:xfrm>
            <a:off x="2970525" y="2178223"/>
            <a:ext cx="59878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/>
              <a:t>Fem Futur 7ª edición </a:t>
            </a:r>
          </a:p>
          <a:p>
            <a:pPr algn="ctr"/>
            <a:r>
              <a:rPr lang="es-ES" sz="3200"/>
              <a:t>SECOT ALICANTE </a:t>
            </a:r>
            <a:endParaRPr lang="es-ES" sz="32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6D642B3-6286-8D40-ADC5-793C341B5786}"/>
              </a:ext>
            </a:extLst>
          </p:cNvPr>
          <p:cNvSpPr txBox="1"/>
          <p:nvPr/>
        </p:nvSpPr>
        <p:spPr>
          <a:xfrm>
            <a:off x="5265174" y="4969707"/>
            <a:ext cx="23007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2022 / 2023</a:t>
            </a:r>
          </a:p>
          <a:p>
            <a:endParaRPr lang="es-ES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3751C06E-1938-C34F-8487-10D0E18ED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1CCF8-0309-5647-A694-5326D6B17944}" type="slidenum">
              <a:rPr lang="es-ES" smtClean="0"/>
              <a:t>25</a:t>
            </a:fld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F7B3DAC-6222-1F48-B941-B6EEBE747F2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4" y="386278"/>
            <a:ext cx="1333500" cy="12827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DDA81B1-9588-2646-9A0F-224397A6435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557" y="252431"/>
            <a:ext cx="3470519" cy="119366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CCE3E6F2-CAC7-B341-A4C6-C9ADA7A20AAF}"/>
              </a:ext>
            </a:extLst>
          </p:cNvPr>
          <p:cNvSpPr txBox="1"/>
          <p:nvPr/>
        </p:nvSpPr>
        <p:spPr>
          <a:xfrm>
            <a:off x="2651710" y="3987566"/>
            <a:ext cx="7250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rgbClr val="00B050"/>
                </a:solidFill>
              </a:rPr>
              <a:t>SECOT, AYUDAMOS AL EMPRENDIMIENTO Y A CREAR EMPRESAS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CA6EBF6-977D-4B43-9870-4273139A9BB4}"/>
              </a:ext>
            </a:extLst>
          </p:cNvPr>
          <p:cNvSpPr txBox="1"/>
          <p:nvPr/>
        </p:nvSpPr>
        <p:spPr>
          <a:xfrm>
            <a:off x="826265" y="6202496"/>
            <a:ext cx="1735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/>
              <a:t>Proyecto FEM FUTUR</a:t>
            </a:r>
          </a:p>
        </p:txBody>
      </p:sp>
    </p:spTree>
    <p:extLst>
      <p:ext uri="{BB962C8B-B14F-4D97-AF65-F5344CB8AC3E}">
        <p14:creationId xmlns:p14="http://schemas.microsoft.com/office/powerpoint/2010/main" val="1375888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7" name="3 Marcador de número de diapositiva"/>
          <p:cNvSpPr txBox="1">
            <a:spLocks noGrp="1"/>
          </p:cNvSpPr>
          <p:nvPr/>
        </p:nvSpPr>
        <p:spPr bwMode="auto">
          <a:xfrm>
            <a:off x="6527801" y="6524626"/>
            <a:ext cx="1584325" cy="3333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endParaRPr lang="es-ES" sz="1200">
              <a:solidFill>
                <a:srgbClr val="B11B0F"/>
              </a:solidFill>
              <a:latin typeface="Calibri" pitchFamily="34" charset="0"/>
            </a:endParaRPr>
          </a:p>
        </p:txBody>
      </p:sp>
      <p:sp>
        <p:nvSpPr>
          <p:cNvPr id="30739" name="AutoShape 2" descr="Resultado de imagen de imagenes animadas de director de orquesta"/>
          <p:cNvSpPr>
            <a:spLocks noChangeAspect="1" noChangeArrowheads="1"/>
          </p:cNvSpPr>
          <p:nvPr/>
        </p:nvSpPr>
        <p:spPr bwMode="auto">
          <a:xfrm>
            <a:off x="1524000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ES">
              <a:latin typeface="Calibri" pitchFamily="34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49AED1-59D6-4F4C-A2D9-B5B0B2921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1CCF8-0309-5647-A694-5326D6B17944}" type="slidenum">
              <a:rPr lang="es-ES" smtClean="0"/>
              <a:t>3</a:t>
            </a:fld>
            <a:endParaRPr lang="es-E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22A7D89-9862-AF42-8C72-93455048F142}"/>
              </a:ext>
            </a:extLst>
          </p:cNvPr>
          <p:cNvPicPr/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75" y="127113"/>
            <a:ext cx="2722880" cy="80835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EF30C8F-DDDD-A94F-8F93-086806AECB6E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800" y="205422"/>
            <a:ext cx="2459990" cy="808355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A47D3FCD-AF30-F84A-9944-EB76D9A8052E}"/>
              </a:ext>
            </a:extLst>
          </p:cNvPr>
          <p:cNvSpPr txBox="1"/>
          <p:nvPr/>
        </p:nvSpPr>
        <p:spPr>
          <a:xfrm>
            <a:off x="826265" y="6202496"/>
            <a:ext cx="1735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/>
              <a:t>Proyecto FEM FUTUR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DD4635F-A9A6-D34D-85DA-E3E655A1B8A1}"/>
              </a:ext>
            </a:extLst>
          </p:cNvPr>
          <p:cNvSpPr txBox="1"/>
          <p:nvPr/>
        </p:nvSpPr>
        <p:spPr>
          <a:xfrm>
            <a:off x="2395375" y="525694"/>
            <a:ext cx="67994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LOS 7 CAPITULOS SIGNIFICATIVOS</a:t>
            </a:r>
          </a:p>
          <a:p>
            <a:pPr algn="ctr"/>
            <a:r>
              <a:rPr lang="es-ES" sz="3600" dirty="0"/>
              <a:t> DEL PLAN de EMPRESA</a:t>
            </a:r>
          </a:p>
        </p:txBody>
      </p:sp>
      <p:sp>
        <p:nvSpPr>
          <p:cNvPr id="15" name="2 Marcador de contenido">
            <a:extLst>
              <a:ext uri="{FF2B5EF4-FFF2-40B4-BE49-F238E27FC236}">
                <a16:creationId xmlns:a16="http://schemas.microsoft.com/office/drawing/2014/main" id="{EF913133-9B79-D94F-8C1F-48EDF73DCBDD}"/>
              </a:ext>
            </a:extLst>
          </p:cNvPr>
          <p:cNvSpPr txBox="1">
            <a:spLocks/>
          </p:cNvSpPr>
          <p:nvPr/>
        </p:nvSpPr>
        <p:spPr>
          <a:xfrm>
            <a:off x="1382087" y="2081718"/>
            <a:ext cx="10809913" cy="4392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s-ES_tradnl" altLang="es-ES" i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Resumen ejecutivo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s-ES_tradnl" altLang="es-ES" i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Presentación del proyecto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s-ES_tradnl" altLang="es-ES" i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Estudio de mercado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s-ES_tradnl" altLang="es-ES" i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Estrategia comercial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s-ES_tradnl" altLang="es-ES" i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Producción y recursos humanos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s-ES_tradnl" altLang="es-ES" i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Análisis económico financiero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s-ES_tradnl" altLang="es-ES" i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Análisis </a:t>
            </a:r>
            <a:r>
              <a:rPr lang="es-ES_tradnl" altLang="es-ES" i="1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dafo-foda</a:t>
            </a:r>
            <a:endParaRPr lang="es-ES_tradnl" altLang="es-ES" i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6" name="Picture 2" descr="Resultado de imagen de plan de negocios">
            <a:extLst>
              <a:ext uri="{FF2B5EF4-FFF2-40B4-BE49-F238E27FC236}">
                <a16:creationId xmlns:a16="http://schemas.microsoft.com/office/drawing/2014/main" id="{C87B2DDF-CAD7-E348-8125-5CEA300D9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DFEF9"/>
              </a:clrFrom>
              <a:clrTo>
                <a:srgbClr val="FDFE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174" y="4350196"/>
            <a:ext cx="4067944" cy="171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8689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F108392-48E9-E142-984B-380829FA4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1CCF8-0309-5647-A694-5326D6B17944}" type="slidenum">
              <a:rPr lang="es-ES" smtClean="0"/>
              <a:t>4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E632371-B4FC-ED4E-A1F6-B2EAB5C26839}"/>
              </a:ext>
            </a:extLst>
          </p:cNvPr>
          <p:cNvPicPr/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75" y="127113"/>
            <a:ext cx="2722880" cy="80835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770FFDD-A304-064F-B386-C475ED864FF5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800" y="205422"/>
            <a:ext cx="2459990" cy="80835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A33390C-7021-904E-A489-670270B13965}"/>
              </a:ext>
            </a:extLst>
          </p:cNvPr>
          <p:cNvSpPr txBox="1"/>
          <p:nvPr/>
        </p:nvSpPr>
        <p:spPr>
          <a:xfrm>
            <a:off x="826265" y="6202496"/>
            <a:ext cx="1735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/>
              <a:t>Proyecto FEM FUTUR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EF5FF31-3D19-8347-896C-0B4007B7437C}"/>
              </a:ext>
            </a:extLst>
          </p:cNvPr>
          <p:cNvSpPr txBox="1"/>
          <p:nvPr/>
        </p:nvSpPr>
        <p:spPr>
          <a:xfrm>
            <a:off x="3534658" y="690611"/>
            <a:ext cx="4183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/>
              <a:t>RESUMEN EJECUTIVO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7A40F5D-D922-6544-88D3-05B8C20B2DF3}"/>
              </a:ext>
            </a:extLst>
          </p:cNvPr>
          <p:cNvSpPr/>
          <p:nvPr/>
        </p:nvSpPr>
        <p:spPr>
          <a:xfrm>
            <a:off x="1438506" y="1720840"/>
            <a:ext cx="955659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altLang="es-ES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El Plan de Empresa, suele contener la información detallada anteriormente y desarrollada en unas 20/30 paginas.</a:t>
            </a:r>
          </a:p>
          <a:p>
            <a:endParaRPr lang="es-ES_tradnl" altLang="es-ES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r>
              <a:rPr lang="es-ES_tradnl" altLang="es-ES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En todo Plan es conveniente se confeccione un “Resumen Ejecutivo” que es un </a:t>
            </a:r>
            <a:r>
              <a:rPr lang="es-ES_tradnl" altLang="es-ES" i="1" u="sng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Resumen de todo el Plan en apenas 2 paginas </a:t>
            </a:r>
            <a:r>
              <a:rPr lang="es-ES_tradnl" altLang="es-ES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de forma que con este Resumen se haga el lector una idea de lo que se persigue en el Proyecto y su viabilidad.</a:t>
            </a:r>
          </a:p>
          <a:p>
            <a:endParaRPr lang="es-ES_tradnl" altLang="es-ES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r>
              <a:rPr lang="es-ES_tradnl" altLang="es-ES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Podemos decir que este documento solo ha de conseguir una cosa </a:t>
            </a:r>
            <a:r>
              <a:rPr lang="es-ES_tradnl" altLang="es-ES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“ENAMORAR AL LECTOR”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C40DEFD-B3E9-954A-9E2C-23C4F11FEF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492" y="3809808"/>
            <a:ext cx="2707399" cy="256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75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537B064-A11F-7F4D-B363-10BD457D1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1CCF8-0309-5647-A694-5326D6B17944}" type="slidenum">
              <a:rPr lang="es-ES" smtClean="0"/>
              <a:t>5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8DC822C-FA16-E946-8A58-C5F399888213}"/>
              </a:ext>
            </a:extLst>
          </p:cNvPr>
          <p:cNvSpPr txBox="1"/>
          <p:nvPr/>
        </p:nvSpPr>
        <p:spPr>
          <a:xfrm>
            <a:off x="2855507" y="531290"/>
            <a:ext cx="6085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/>
              <a:t>PRESENTACIÓN DEL PROYECTO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EB3FEA8-5898-634F-B232-455F6A574282}"/>
              </a:ext>
            </a:extLst>
          </p:cNvPr>
          <p:cNvPicPr/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75" y="127113"/>
            <a:ext cx="2722880" cy="80835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92564E5-0074-8E4A-B246-28ED3A4CD601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800" y="205422"/>
            <a:ext cx="2459990" cy="80835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152268C-7680-2546-B7B4-9E0A5D140649}"/>
              </a:ext>
            </a:extLst>
          </p:cNvPr>
          <p:cNvSpPr txBox="1"/>
          <p:nvPr/>
        </p:nvSpPr>
        <p:spPr>
          <a:xfrm>
            <a:off x="826265" y="6202496"/>
            <a:ext cx="1735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/>
              <a:t>Proyecto FEM FUTUR</a:t>
            </a:r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DDD16B4E-77A9-2048-BEA2-CAD901E7E44E}"/>
              </a:ext>
            </a:extLst>
          </p:cNvPr>
          <p:cNvSpPr txBox="1">
            <a:spLocks/>
          </p:cNvSpPr>
          <p:nvPr/>
        </p:nvSpPr>
        <p:spPr>
          <a:xfrm>
            <a:off x="1003759" y="1332999"/>
            <a:ext cx="9789459" cy="36827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32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»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altLang="es-ES" sz="2000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Lo primero es </a:t>
            </a:r>
            <a:r>
              <a:rPr lang="es-ES_tradnl" altLang="es-ES" sz="2000" b="1" cap="small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identificar la idea</a:t>
            </a:r>
            <a:r>
              <a:rPr lang="es-ES_tradnl" altLang="es-ES" sz="2000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, que </a:t>
            </a:r>
            <a:r>
              <a:rPr lang="es-ES_tradnl" altLang="es-ES" sz="2000" b="1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refleje</a:t>
            </a:r>
            <a:r>
              <a:rPr lang="es-ES_tradnl" altLang="es-ES" sz="2000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que es lo que, </a:t>
            </a:r>
            <a:r>
              <a:rPr lang="es-ES_tradnl" altLang="es-ES" sz="2000" b="1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realmente</a:t>
            </a:r>
            <a:r>
              <a:rPr lang="es-ES_tradnl" altLang="es-ES" sz="2000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, esta llevando al Emprendedor a moverse hacia la consecución de un objetivo.</a:t>
            </a:r>
          </a:p>
          <a:p>
            <a:endParaRPr lang="es-ES_tradnl" altLang="es-ES" sz="2000" cap="small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fontAlgn="base"/>
            <a:r>
              <a:rPr lang="es-ES" sz="2000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Exponer </a:t>
            </a:r>
            <a:r>
              <a:rPr lang="es-ES" sz="2000" b="1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el </a:t>
            </a:r>
            <a:r>
              <a:rPr lang="es-ES" sz="2000" b="1" i="1" u="sng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problema o necesidad </a:t>
            </a:r>
            <a:r>
              <a:rPr lang="es-ES" sz="2000" b="1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que el emprendedor ha encontrado </a:t>
            </a:r>
            <a:r>
              <a:rPr lang="es-ES" sz="2000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en el mercado, y relatar cómo él y su equipo lo han  detectado.</a:t>
            </a:r>
            <a:r>
              <a:rPr lang="es-ES_tradnl" altLang="es-ES" sz="2000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s-ES" sz="2000" cap="small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fontAlgn="base">
              <a:buFont typeface="Arial" pitchFamily="34" charset="0"/>
              <a:buNone/>
            </a:pPr>
            <a:endParaRPr lang="es-ES" sz="2000" cap="small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fontAlgn="base"/>
            <a:r>
              <a:rPr lang="es-ES" sz="2000" b="1" i="1" u="sng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La solución</a:t>
            </a:r>
            <a:r>
              <a:rPr lang="es-ES" sz="2000" b="1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:</a:t>
            </a:r>
            <a:r>
              <a:rPr lang="es-ES" sz="2000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 en este punto se debe exponer la propuesta para resolver el problema anterior.</a:t>
            </a:r>
          </a:p>
          <a:p>
            <a:pPr fontAlgn="base"/>
            <a:endParaRPr lang="es-ES_tradnl" altLang="es-ES" sz="2000" cap="small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None/>
            </a:pPr>
            <a:r>
              <a:rPr lang="es-ES_tradnl" altLang="es-ES" sz="2000" i="1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	Hay </a:t>
            </a:r>
            <a:r>
              <a:rPr lang="es-ES_tradnl" altLang="es-ES" sz="2000" b="1" i="1" u="sng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mucho trabajo </a:t>
            </a:r>
            <a:r>
              <a:rPr lang="es-ES_tradnl" altLang="es-ES" sz="2000" i="1" cap="small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entre una buena idea y un buen producto (Steve Jobs)</a:t>
            </a:r>
          </a:p>
          <a:p>
            <a:endParaRPr lang="es-ES_tradnl" altLang="es-ES" sz="2400" i="1" dirty="0">
              <a:solidFill>
                <a:schemeClr val="tx2"/>
              </a:solidFill>
              <a:cs typeface="Arial" pitchFamily="34" charset="0"/>
            </a:endParaRPr>
          </a:p>
        </p:txBody>
      </p:sp>
      <p:pic>
        <p:nvPicPr>
          <p:cNvPr id="9" name="Picture 4" descr="http://www.google.es/url?source=imglanding&amp;ct=img&amp;q=http://es.dreamstime.com/presentaci-oacuten-de-la-idea-grande-thumb6667007.jpg&amp;sa=X&amp;ei=VRgsT8-GOpOHhQe1joGBCw&amp;ved=0CAsQ8wc&amp;usg=AFQjCNETYtz9TOYnB1fAfqwNDyqt6ODojw">
            <a:extLst>
              <a:ext uri="{FF2B5EF4-FFF2-40B4-BE49-F238E27FC236}">
                <a16:creationId xmlns:a16="http://schemas.microsoft.com/office/drawing/2014/main" id="{4F0DF478-6CA9-434B-8B68-B3EE6F46F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84975" y="5107542"/>
            <a:ext cx="2027026" cy="1412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37816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6505ABF-73E3-0C45-844B-F88BC550B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1CCF8-0309-5647-A694-5326D6B17944}" type="slidenum">
              <a:rPr lang="es-ES" smtClean="0"/>
              <a:t>6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5B9C27E-0C60-B84F-82E3-48A544D5BF97}"/>
              </a:ext>
            </a:extLst>
          </p:cNvPr>
          <p:cNvPicPr/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75" y="127113"/>
            <a:ext cx="2722880" cy="80835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4257866-F783-294E-8AA6-D10C93ACFE7A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800" y="205422"/>
            <a:ext cx="2459990" cy="80835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EEF893C-A064-A840-B7A2-124AE3A24BC2}"/>
              </a:ext>
            </a:extLst>
          </p:cNvPr>
          <p:cNvSpPr txBox="1"/>
          <p:nvPr/>
        </p:nvSpPr>
        <p:spPr>
          <a:xfrm>
            <a:off x="826265" y="6202496"/>
            <a:ext cx="1735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/>
              <a:t>Proyecto FEM FUTUR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B1051A0-AE2B-A541-B8D0-EEB08B44D177}"/>
              </a:ext>
            </a:extLst>
          </p:cNvPr>
          <p:cNvSpPr txBox="1"/>
          <p:nvPr/>
        </p:nvSpPr>
        <p:spPr>
          <a:xfrm>
            <a:off x="2562125" y="422987"/>
            <a:ext cx="671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EL EMPRENDEDOR/EQUIPO</a:t>
            </a:r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96FD6608-66D1-D14F-AE90-2D907F06E214}"/>
              </a:ext>
            </a:extLst>
          </p:cNvPr>
          <p:cNvSpPr txBox="1">
            <a:spLocks/>
          </p:cNvSpPr>
          <p:nvPr/>
        </p:nvSpPr>
        <p:spPr>
          <a:xfrm>
            <a:off x="1205109" y="1490723"/>
            <a:ext cx="10821026" cy="35939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32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»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  <a:tabLst>
                <a:tab pos="457200" algn="l"/>
              </a:tabLst>
            </a:pPr>
            <a:r>
              <a:rPr lang="es-ES" sz="2000" b="1" cap="small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Times New Roman" pitchFamily="18" charset="0"/>
                <a:cs typeface="Arial" pitchFamily="34" charset="0"/>
              </a:rPr>
              <a:t>Identificación del </a:t>
            </a:r>
            <a:r>
              <a:rPr lang="es-ES" sz="2000" b="1" cap="small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Times New Roman" pitchFamily="18" charset="0"/>
                <a:cs typeface="Arial" pitchFamily="34" charset="0"/>
              </a:rPr>
              <a:t>emprendedor</a:t>
            </a:r>
            <a:r>
              <a:rPr lang="es-ES" sz="2000" b="1" cap="small" dirty="0">
                <a:solidFill>
                  <a:srgbClr val="FFC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,</a:t>
            </a:r>
            <a:r>
              <a:rPr lang="es-ES" sz="2000" b="1" cap="small" dirty="0">
                <a:solidFill>
                  <a:schemeClr val="tx2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lang="es-ES" sz="2000" cap="small" dirty="0">
                <a:solidFill>
                  <a:schemeClr val="tx2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datos </a:t>
            </a:r>
            <a:r>
              <a:rPr lang="es-ES" sz="2000" cap="small" dirty="0" err="1">
                <a:solidFill>
                  <a:schemeClr val="tx2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personaleS</a:t>
            </a:r>
            <a:endParaRPr lang="es-ES" sz="2000" cap="small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  <a:tabLst>
                <a:tab pos="457200" algn="l"/>
              </a:tabLst>
            </a:pPr>
            <a:r>
              <a:rPr lang="es-ES" sz="2000" b="1" i="1" cap="small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Times New Roman" pitchFamily="18" charset="0"/>
                <a:cs typeface="Arial" pitchFamily="34" charset="0"/>
              </a:rPr>
              <a:t>Breve historial profesional de los promotores: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  <a:tabLst>
                <a:tab pos="457200" algn="l"/>
              </a:tabLst>
            </a:pPr>
            <a:endParaRPr lang="es-ES" sz="2000" b="1" i="1" cap="small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es-ES" sz="2000" b="1" i="1" cap="small" dirty="0">
                <a:solidFill>
                  <a:schemeClr val="tx2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	Perfil de los promotores: </a:t>
            </a:r>
            <a:r>
              <a:rPr lang="es-ES" sz="2000" cap="small" dirty="0">
                <a:solidFill>
                  <a:schemeClr val="tx2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Formación, experiencia profesional, etc. 	</a:t>
            </a:r>
            <a:endParaRPr lang="es-ES" sz="2000" cap="small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es-ES" sz="2000" b="1" i="1" cap="small" dirty="0">
                <a:solidFill>
                  <a:schemeClr val="tx2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	Experiencia o habilidades de los promotores para llevar a cabo el proyecto</a:t>
            </a:r>
            <a:r>
              <a:rPr lang="es-ES" sz="2000" cap="small" dirty="0">
                <a:solidFill>
                  <a:schemeClr val="tx2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: que   	capacidades / experiencia tienen los miembros del equipo que hagan posible la puesta en 	marcha y gestión del nuevo negocio.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tabLst>
                <a:tab pos="457200" algn="l"/>
              </a:tabLst>
            </a:pPr>
            <a:endParaRPr lang="es-ES" sz="2000" cap="small" dirty="0">
              <a:solidFill>
                <a:schemeClr val="tx2"/>
              </a:solidFill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tabLst>
                <a:tab pos="457200" algn="l"/>
              </a:tabLst>
            </a:pPr>
            <a:r>
              <a:rPr lang="es-ES" sz="2000" b="1" cap="small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Times New Roman" pitchFamily="18" charset="0"/>
                <a:cs typeface="Arial" pitchFamily="34" charset="0"/>
              </a:rPr>
              <a:t>Credibilidad del proyecto</a:t>
            </a:r>
            <a:r>
              <a:rPr lang="es-ES" sz="2000" cap="small" dirty="0">
                <a:solidFill>
                  <a:schemeClr val="tx2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, los inversores quieren saber si el  </a:t>
            </a:r>
            <a:r>
              <a:rPr lang="es-ES" sz="2000" b="1" u="sng" cap="small" dirty="0">
                <a:solidFill>
                  <a:schemeClr val="tx2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equipo directivo </a:t>
            </a:r>
            <a:r>
              <a:rPr lang="es-ES" sz="2000" cap="small" dirty="0">
                <a:solidFill>
                  <a:schemeClr val="tx2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es capaz de llevar a cabo el negocio.</a:t>
            </a:r>
          </a:p>
          <a:p>
            <a:pPr marL="0" indent="0">
              <a:buFont typeface="Arial" pitchFamily="34" charset="0"/>
              <a:buNone/>
            </a:pPr>
            <a:endParaRPr lang="es-ES_tradnl" altLang="es-ES" sz="2000" i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2" descr="Resultado de imagen de EMPRENDEDOR DIBUJOS">
            <a:extLst>
              <a:ext uri="{FF2B5EF4-FFF2-40B4-BE49-F238E27FC236}">
                <a16:creationId xmlns:a16="http://schemas.microsoft.com/office/drawing/2014/main" id="{AE891A88-AF3E-6442-8852-7A29922B3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58495" y="4662257"/>
            <a:ext cx="3255123" cy="15051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0930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F108392-48E9-E142-984B-380829FA4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1CCF8-0309-5647-A694-5326D6B17944}" type="slidenum">
              <a:rPr lang="es-ES" smtClean="0"/>
              <a:t>7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E632371-B4FC-ED4E-A1F6-B2EAB5C26839}"/>
              </a:ext>
            </a:extLst>
          </p:cNvPr>
          <p:cNvPicPr/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75" y="127113"/>
            <a:ext cx="2722880" cy="80835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770FFDD-A304-064F-B386-C475ED864FF5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800" y="205422"/>
            <a:ext cx="2459990" cy="80835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A33390C-7021-904E-A489-670270B13965}"/>
              </a:ext>
            </a:extLst>
          </p:cNvPr>
          <p:cNvSpPr txBox="1"/>
          <p:nvPr/>
        </p:nvSpPr>
        <p:spPr>
          <a:xfrm>
            <a:off x="826265" y="6202496"/>
            <a:ext cx="1735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/>
              <a:t>Proyecto FEM FUTUR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FDDBDFB-8CDF-A74F-A4FA-825C546AABF5}"/>
              </a:ext>
            </a:extLst>
          </p:cNvPr>
          <p:cNvSpPr txBox="1"/>
          <p:nvPr/>
        </p:nvSpPr>
        <p:spPr>
          <a:xfrm>
            <a:off x="3361918" y="690611"/>
            <a:ext cx="4549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/>
              <a:t>ESTUDIO DE MERCADO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1B67005-99D1-8D4A-96E8-0043FC5E9370}"/>
              </a:ext>
            </a:extLst>
          </p:cNvPr>
          <p:cNvSpPr/>
          <p:nvPr/>
        </p:nvSpPr>
        <p:spPr>
          <a:xfrm>
            <a:off x="1035424" y="1525970"/>
            <a:ext cx="1024280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s-E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Mercado y competencia</a:t>
            </a:r>
            <a:r>
              <a:rPr lang="es-E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 </a:t>
            </a:r>
            <a:r>
              <a:rPr lang="es-ES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están muy relacionados. </a:t>
            </a:r>
            <a:r>
              <a:rPr lang="es-ES" u="sng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Si no hay competencia</a:t>
            </a:r>
            <a:r>
              <a:rPr lang="es-ES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, es posible que el mercado al que te diriges aún </a:t>
            </a:r>
            <a:r>
              <a:rPr lang="es-ES" u="sng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no esté muy desarrollado. </a:t>
            </a:r>
          </a:p>
          <a:p>
            <a:pPr>
              <a:defRPr/>
            </a:pPr>
            <a:endParaRPr lang="es-ES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r>
              <a:rPr lang="es-ES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El  análisis de mercado, </a:t>
            </a:r>
            <a:r>
              <a:rPr lang="es-ES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nos va a permitir recopilar  información mas actual de:</a:t>
            </a:r>
            <a:endParaRPr lang="es-ES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714375" lvl="2" indent="-342900">
              <a:buFont typeface="Wingdings" pitchFamily="2" charset="2"/>
              <a:buChar char="ü"/>
              <a:defRPr/>
            </a:pPr>
            <a:r>
              <a:rPr lang="es-ES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De nuestros posibles </a:t>
            </a:r>
            <a:r>
              <a:rPr lang="es-ES" i="1" u="sng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competidores</a:t>
            </a:r>
            <a:r>
              <a:rPr lang="es-ES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,  sus </a:t>
            </a:r>
            <a:r>
              <a:rPr lang="es-ES" u="sng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fortalezas</a:t>
            </a:r>
            <a:r>
              <a:rPr lang="es-ES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y </a:t>
            </a:r>
            <a:r>
              <a:rPr lang="es-ES" u="sng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debilidades</a:t>
            </a:r>
            <a:r>
              <a:rPr lang="es-ES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, </a:t>
            </a:r>
          </a:p>
          <a:p>
            <a:pPr marL="714375" lvl="2" indent="-342900">
              <a:buFont typeface="Wingdings" pitchFamily="2" charset="2"/>
              <a:buChar char="ü"/>
              <a:defRPr/>
            </a:pPr>
            <a:r>
              <a:rPr lang="es-ES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De nuestros </a:t>
            </a:r>
            <a:r>
              <a:rPr lang="es-ES" i="1" u="sng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posibles clientes</a:t>
            </a:r>
            <a:r>
              <a:rPr lang="es-ES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, sus</a:t>
            </a:r>
            <a:r>
              <a:rPr lang="es-ES" u="sng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necesidades</a:t>
            </a:r>
            <a:r>
              <a:rPr lang="es-ES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respecto a nuestro producto / servicio. </a:t>
            </a:r>
          </a:p>
          <a:p>
            <a:pPr marL="714375" lvl="2" indent="-342900">
              <a:buFont typeface="Wingdings" pitchFamily="2" charset="2"/>
              <a:buChar char="ü"/>
              <a:defRPr/>
            </a:pPr>
            <a:r>
              <a:rPr lang="es-ES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De nuestros </a:t>
            </a:r>
            <a:r>
              <a:rPr lang="es-ES" i="1" u="sng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proveedores.</a:t>
            </a:r>
          </a:p>
          <a:p>
            <a:pPr marL="714375" lvl="2" indent="-342900">
              <a:buFont typeface="Wingdings" pitchFamily="2" charset="2"/>
              <a:buChar char="ü"/>
              <a:defRPr/>
            </a:pPr>
            <a:r>
              <a:rPr lang="es-ES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De los </a:t>
            </a:r>
            <a:r>
              <a:rPr lang="es-ES" i="1" u="sng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canales de distribución</a:t>
            </a:r>
          </a:p>
          <a:p>
            <a:pPr marL="714375" lvl="2" indent="-342900">
              <a:defRPr/>
            </a:pPr>
            <a:endParaRPr lang="es-ES" i="1" u="sng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314325" lvl="1" indent="-342900">
              <a:buFont typeface="Arial" pitchFamily="34" charset="0"/>
              <a:buChar char="•"/>
              <a:defRPr/>
            </a:pPr>
            <a:r>
              <a:rPr lang="es-ES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El mercado:</a:t>
            </a:r>
            <a:r>
              <a:rPr lang="es-ES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 el emprendedor tiene que </a:t>
            </a:r>
            <a:r>
              <a:rPr lang="es-ES" u="sng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demostrar que existe un mercado </a:t>
            </a:r>
            <a:r>
              <a:rPr lang="es-ES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y una </a:t>
            </a:r>
            <a:r>
              <a:rPr lang="es-ES" u="sng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gran oportunidad de negocio</a:t>
            </a:r>
            <a:r>
              <a:rPr lang="es-ES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para su producto.</a:t>
            </a:r>
          </a:p>
        </p:txBody>
      </p:sp>
      <p:pic>
        <p:nvPicPr>
          <p:cNvPr id="9" name="Picture 2" descr="Definición del Producto&#10;Nombre Técnico: Mermelada de Quinua.&#10;Nombre Comercial: “Mermelada KINUAMAX”&#10;Descripción del Produc...">
            <a:extLst>
              <a:ext uri="{FF2B5EF4-FFF2-40B4-BE49-F238E27FC236}">
                <a16:creationId xmlns:a16="http://schemas.microsoft.com/office/drawing/2014/main" id="{A5703C64-5096-5749-902A-D8BF4F982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679" y="4388292"/>
            <a:ext cx="3200509" cy="177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253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F108392-48E9-E142-984B-380829FA4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1CCF8-0309-5647-A694-5326D6B17944}" type="slidenum">
              <a:rPr lang="es-ES" smtClean="0"/>
              <a:t>8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E632371-B4FC-ED4E-A1F6-B2EAB5C26839}"/>
              </a:ext>
            </a:extLst>
          </p:cNvPr>
          <p:cNvPicPr/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75" y="127113"/>
            <a:ext cx="2722880" cy="80835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770FFDD-A304-064F-B386-C475ED864FF5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800" y="205422"/>
            <a:ext cx="2459990" cy="80835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A33390C-7021-904E-A489-670270B13965}"/>
              </a:ext>
            </a:extLst>
          </p:cNvPr>
          <p:cNvSpPr txBox="1"/>
          <p:nvPr/>
        </p:nvSpPr>
        <p:spPr>
          <a:xfrm>
            <a:off x="826265" y="6202496"/>
            <a:ext cx="1735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/>
              <a:t>Proyecto FEM FUTUR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08BAED2-49A3-054C-B15C-C121F5E0C472}"/>
              </a:ext>
            </a:extLst>
          </p:cNvPr>
          <p:cNvSpPr txBox="1"/>
          <p:nvPr/>
        </p:nvSpPr>
        <p:spPr>
          <a:xfrm>
            <a:off x="3487528" y="435725"/>
            <a:ext cx="4549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/>
              <a:t>ESTUDIO DE MERCADO</a:t>
            </a:r>
          </a:p>
        </p:txBody>
      </p:sp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55725DC3-BC9E-9E47-83D1-23A73910F3E9}"/>
              </a:ext>
            </a:extLst>
          </p:cNvPr>
          <p:cNvSpPr txBox="1">
            <a:spLocks/>
          </p:cNvSpPr>
          <p:nvPr/>
        </p:nvSpPr>
        <p:spPr>
          <a:xfrm>
            <a:off x="528046" y="1092871"/>
            <a:ext cx="9896749" cy="5256213"/>
          </a:xfrm>
          <a:prstGeom prst="rect">
            <a:avLst/>
          </a:prstGeom>
        </p:spPr>
        <p:txBody>
          <a:bodyPr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s-ES" sz="21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Calibri" pitchFamily="34" charset="0"/>
                <a:cs typeface="Arial" pitchFamily="34" charset="0"/>
              </a:rPr>
              <a:t>                                           Búsqueda de información (trabajo de campo) 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es-ES" sz="2400" b="1" dirty="0">
                <a:solidFill>
                  <a:schemeClr val="tx2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                                        </a:t>
            </a:r>
            <a:r>
              <a:rPr lang="es-ES" sz="2400" dirty="0">
                <a:solidFill>
                  <a:schemeClr val="tx2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          </a:t>
            </a:r>
          </a:p>
          <a:p>
            <a:pPr>
              <a:spcBef>
                <a:spcPct val="0"/>
              </a:spcBef>
              <a:defRPr/>
            </a:pPr>
            <a:r>
              <a:rPr lang="es-ES" sz="2100" dirty="0">
                <a:solidFill>
                  <a:schemeClr val="tx2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Investigación basada en la </a:t>
            </a:r>
            <a:r>
              <a:rPr lang="es-ES" sz="2100" u="sng" dirty="0">
                <a:solidFill>
                  <a:schemeClr val="tx2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observación del propio emprendedor:</a:t>
            </a:r>
            <a:r>
              <a:rPr lang="es-ES" sz="2100" b="1" u="sng" dirty="0">
                <a:solidFill>
                  <a:schemeClr val="tx2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 </a:t>
            </a:r>
            <a:r>
              <a:rPr lang="es-ES" sz="2100" dirty="0">
                <a:solidFill>
                  <a:schemeClr val="tx2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entrevistas, sondeos, encuestas (telefónicas, presenciales), etc. </a:t>
            </a:r>
          </a:p>
          <a:p>
            <a:pPr>
              <a:spcBef>
                <a:spcPct val="0"/>
              </a:spcBef>
              <a:defRPr/>
            </a:pPr>
            <a:endParaRPr lang="es-ES" sz="2100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ct val="0"/>
              </a:spcBef>
              <a:defRPr/>
            </a:pPr>
            <a:r>
              <a:rPr lang="es-ES" sz="2100" u="sng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Institutos de Investigación de Mercados.</a:t>
            </a:r>
            <a:r>
              <a:rPr lang="es-ES" sz="21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 </a:t>
            </a:r>
          </a:p>
          <a:p>
            <a:pPr>
              <a:buFont typeface="Wingdings" pitchFamily="2" charset="2"/>
              <a:buNone/>
              <a:defRPr/>
            </a:pPr>
            <a:endParaRPr lang="es-ES" sz="24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r>
              <a:rPr lang="es-ES" sz="2100" u="sng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Bases de datos</a:t>
            </a:r>
            <a:r>
              <a:rPr lang="es-ES" sz="21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, “</a:t>
            </a:r>
            <a:r>
              <a:rPr lang="es-ES" sz="210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Desk</a:t>
            </a:r>
            <a:r>
              <a:rPr lang="es-ES" sz="21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210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Research</a:t>
            </a:r>
            <a:r>
              <a:rPr lang="es-ES" sz="21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s-ES" sz="21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	</a:t>
            </a:r>
          </a:p>
          <a:p>
            <a:pPr marL="533400" lvl="1" indent="-342900">
              <a:defRPr/>
            </a:pPr>
            <a:r>
              <a:rPr lang="es-ES" sz="2100" i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Internet:</a:t>
            </a:r>
          </a:p>
          <a:p>
            <a:pPr marL="714375" lvl="2" indent="-342900">
              <a:buFont typeface="Arial" charset="0"/>
              <a:buChar char="•"/>
              <a:defRPr/>
            </a:pPr>
            <a:r>
              <a:rPr lang="es-ES" sz="21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Instituto de Estadística:		                                        </a:t>
            </a:r>
            <a:r>
              <a:rPr lang="es-ES" sz="2100" u="sng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www.ine.es</a:t>
            </a:r>
            <a:endParaRPr lang="es-ES" sz="2100" u="sng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714375" lvl="2" indent="-342900">
              <a:buFont typeface="Arial" charset="0"/>
              <a:buChar char="•"/>
              <a:defRPr/>
            </a:pPr>
            <a:r>
              <a:rPr lang="es-ES" sz="21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Centro de Investigaciones Sociológicas:                        </a:t>
            </a:r>
            <a:r>
              <a:rPr lang="es-ES" sz="2100" u="sng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www.cis.es</a:t>
            </a:r>
            <a:endParaRPr lang="es-ES" sz="2100" u="sng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714375" lvl="2" indent="-342900">
              <a:defRPr/>
            </a:pPr>
            <a:r>
              <a:rPr lang="es-ES" sz="21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Cámaras de Comercio:	                           </a:t>
            </a:r>
            <a:r>
              <a:rPr lang="es-ES" sz="2100" u="sng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WWW.CAMARAALICANTE.COM </a:t>
            </a:r>
          </a:p>
          <a:p>
            <a:pPr marL="714375" lvl="2" indent="-342900">
              <a:defRPr/>
            </a:pPr>
            <a:r>
              <a:rPr lang="es-ES" sz="21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Instituto Español de Comercio Exterior:                       </a:t>
            </a:r>
            <a:r>
              <a:rPr lang="es-ES" sz="2100" u="sng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www.icex.es</a:t>
            </a:r>
            <a:endParaRPr lang="es-ES" sz="2100" u="sng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714375" lvl="2" indent="-342900">
              <a:buFont typeface="Arial" charset="0"/>
              <a:buChar char="•"/>
              <a:defRPr/>
            </a:pPr>
            <a:r>
              <a:rPr lang="es-ES" sz="21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Cultura base:			                                      </a:t>
            </a:r>
            <a:r>
              <a:rPr lang="es-ES" sz="2100" u="sng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www.mcu.es</a:t>
            </a:r>
            <a:r>
              <a:rPr lang="es-ES" sz="2100" u="sng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714375" lvl="2" indent="-342900">
              <a:buFont typeface="Arial" charset="0"/>
              <a:buChar char="•"/>
              <a:defRPr/>
            </a:pPr>
            <a:r>
              <a:rPr lang="es-ES" sz="21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Registro mercantil:                                                                 </a:t>
            </a:r>
            <a:r>
              <a:rPr lang="es-ES" sz="2100" u="sng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www.rmc.es</a:t>
            </a:r>
            <a:r>
              <a:rPr lang="es-ES" sz="2100" u="sng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714375" lvl="2" indent="-342900">
              <a:buFont typeface="Arial" charset="0"/>
              <a:buChar char="•"/>
              <a:defRPr/>
            </a:pPr>
            <a:r>
              <a:rPr lang="es-ES" sz="21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Ayuntamientos, Comunidades, etc.                            </a:t>
            </a:r>
            <a:r>
              <a:rPr lang="es-ES" sz="2100" u="sng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www.ALICANTE.es</a:t>
            </a:r>
          </a:p>
          <a:p>
            <a:pPr marL="533400" lvl="1" indent="-342900">
              <a:defRPr/>
            </a:pPr>
            <a:r>
              <a:rPr lang="es-ES" sz="2100" i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Empresas especializadas:(D&amp;B) –                                en España Informa.</a:t>
            </a:r>
          </a:p>
          <a:p>
            <a:pPr marL="533400" lvl="1" indent="-342900">
              <a:defRPr/>
            </a:pPr>
            <a:endParaRPr lang="es-ES" u="sng" dirty="0">
              <a:solidFill>
                <a:schemeClr val="accent6">
                  <a:lumMod val="50000"/>
                </a:schemeClr>
              </a:solidFill>
            </a:endParaRPr>
          </a:p>
          <a:p>
            <a:pPr marL="533400" lvl="1" indent="-342900">
              <a:buFontTx/>
              <a:buNone/>
              <a:defRPr/>
            </a:pPr>
            <a:endParaRPr lang="es-ES" sz="1400" u="sng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8" name="Picture 2" descr="Definición del Producto&#10;Nombre Técnico: Mermelada de Quinua.&#10;Nombre Comercial: “Mermelada KINUAMAX”&#10;Descripción del Produc...">
            <a:extLst>
              <a:ext uri="{FF2B5EF4-FFF2-40B4-BE49-F238E27FC236}">
                <a16:creationId xmlns:a16="http://schemas.microsoft.com/office/drawing/2014/main" id="{2789BDFF-97BC-D648-93B0-FB7050FF2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3474" y="3528916"/>
            <a:ext cx="2782642" cy="154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108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F91F03D-3BE9-E247-9E78-EC07E2235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1CCF8-0309-5647-A694-5326D6B17944}" type="slidenum">
              <a:rPr lang="es-ES" smtClean="0"/>
              <a:t>9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B8EC23D-7E1F-1E49-81C6-B53E5AA1CEEA}"/>
              </a:ext>
            </a:extLst>
          </p:cNvPr>
          <p:cNvSpPr txBox="1"/>
          <p:nvPr/>
        </p:nvSpPr>
        <p:spPr>
          <a:xfrm>
            <a:off x="3388660" y="726141"/>
            <a:ext cx="6003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/>
              <a:t>ANALISIS DE LA COMPETENCIA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E34F958-F84D-EB4E-87E7-3F5AC9BE0101}"/>
              </a:ext>
            </a:extLst>
          </p:cNvPr>
          <p:cNvPicPr/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75" y="127113"/>
            <a:ext cx="2722880" cy="80835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9CE100D-AF30-DC43-9F8A-549ABD5CE0E2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800" y="205422"/>
            <a:ext cx="2459990" cy="80835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16D0DAA-9987-6440-B810-2FF204848092}"/>
              </a:ext>
            </a:extLst>
          </p:cNvPr>
          <p:cNvSpPr txBox="1"/>
          <p:nvPr/>
        </p:nvSpPr>
        <p:spPr>
          <a:xfrm>
            <a:off x="826265" y="6202496"/>
            <a:ext cx="1735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/>
              <a:t>Proyecto FEM FUTUR</a:t>
            </a:r>
          </a:p>
        </p:txBody>
      </p:sp>
      <p:sp>
        <p:nvSpPr>
          <p:cNvPr id="8" name="8 CuadroTexto">
            <a:extLst>
              <a:ext uri="{FF2B5EF4-FFF2-40B4-BE49-F238E27FC236}">
                <a16:creationId xmlns:a16="http://schemas.microsoft.com/office/drawing/2014/main" id="{43D9B57A-AF8E-CB45-8435-FA5DFEB1F687}"/>
              </a:ext>
            </a:extLst>
          </p:cNvPr>
          <p:cNvSpPr txBox="1"/>
          <p:nvPr/>
        </p:nvSpPr>
        <p:spPr>
          <a:xfrm>
            <a:off x="7154707" y="1741150"/>
            <a:ext cx="3889375" cy="190821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s-ES" sz="2000" b="1" dirty="0">
                <a:solidFill>
                  <a:srgbClr val="002060"/>
                </a:solidFill>
                <a:latin typeface="Helvetica 65 Medium" pitchFamily="34" charset="0"/>
                <a:cs typeface="Arial" charset="0"/>
              </a:rPr>
              <a:t> </a:t>
            </a:r>
            <a:r>
              <a:rPr lang="es-ES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HAY QUE OBTENER </a:t>
            </a:r>
            <a:r>
              <a:rPr lang="es-ES" sz="2000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LA MAYOR INFORMACIÓN POSIBLE </a:t>
            </a:r>
            <a:r>
              <a:rPr lang="es-ES" sz="2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s-ES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DE LAS EMPRESAS DEL ÁMBITO EN QUE VAMOS A DESENVOLVERNOS. </a:t>
            </a:r>
          </a:p>
          <a:p>
            <a:pPr algn="ctr">
              <a:defRPr/>
            </a:pPr>
            <a:endParaRPr lang="es-ES" dirty="0">
              <a:solidFill>
                <a:schemeClr val="tx2"/>
              </a:solidFill>
              <a:cs typeface="Arial" charset="0"/>
            </a:endParaRPr>
          </a:p>
        </p:txBody>
      </p:sp>
      <p:sp>
        <p:nvSpPr>
          <p:cNvPr id="9" name="9 CuadroTexto">
            <a:extLst>
              <a:ext uri="{FF2B5EF4-FFF2-40B4-BE49-F238E27FC236}">
                <a16:creationId xmlns:a16="http://schemas.microsoft.com/office/drawing/2014/main" id="{24151B20-E1B4-9A48-8DD1-2D04CFE1E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0607" y="3627683"/>
            <a:ext cx="30241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ES" sz="2800" b="1" dirty="0">
                <a:solidFill>
                  <a:srgbClr val="002060"/>
                </a:solidFill>
                <a:latin typeface="Bookman Old Style" pitchFamily="18" charset="0"/>
              </a:rPr>
              <a:t>   </a:t>
            </a:r>
            <a:r>
              <a:rPr lang="es-ES" sz="28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¿Cómo?</a:t>
            </a:r>
          </a:p>
        </p:txBody>
      </p:sp>
      <p:sp>
        <p:nvSpPr>
          <p:cNvPr id="10" name="10 CuadroTexto">
            <a:extLst>
              <a:ext uri="{FF2B5EF4-FFF2-40B4-BE49-F238E27FC236}">
                <a16:creationId xmlns:a16="http://schemas.microsoft.com/office/drawing/2014/main" id="{C8A42355-FA57-5142-A257-270114B85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9706" y="4357632"/>
            <a:ext cx="3384376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Por cualquier medio a nuestro alcance.</a:t>
            </a:r>
          </a:p>
        </p:txBody>
      </p:sp>
      <p:pic>
        <p:nvPicPr>
          <p:cNvPr id="11" name="Picture 2" descr="https://encrypted-tbn0.gstatic.com/images?q=tbn:ANd9GcQdFrZ34qucEune3Ux4HGKUFUPpDbKN4j9S1p2rvzS-VUQIieeX">
            <a:extLst>
              <a:ext uri="{FF2B5EF4-FFF2-40B4-BE49-F238E27FC236}">
                <a16:creationId xmlns:a16="http://schemas.microsoft.com/office/drawing/2014/main" id="{E9EAAA72-B06A-4548-B7F1-0408B6A07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38379" y="1720514"/>
            <a:ext cx="4500562" cy="4140200"/>
          </a:xfrm>
          <a:prstGeom prst="rect">
            <a:avLst/>
          </a:prstGeom>
          <a:solidFill>
            <a:srgbClr val="92D050"/>
          </a:solidFill>
          <a:ln w="9525">
            <a:solidFill>
              <a:srgbClr val="C0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32887932"/>
      </p:ext>
    </p:extLst>
  </p:cSld>
  <p:clrMapOvr>
    <a:masterClrMapping/>
  </p:clrMapOvr>
</p:sld>
</file>

<file path=ppt/theme/theme1.xml><?xml version="1.0" encoding="utf-8"?>
<a:theme xmlns:a="http://schemas.openxmlformats.org/drawingml/2006/main" name="Gota">
  <a:themeElements>
    <a:clrScheme name="Gota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Gota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ota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{E72D5627-B019-FC45-B94F-32DAC6F09C7C}tf10001073</Template>
  <TotalTime>769</TotalTime>
  <Words>1535</Words>
  <Application>Microsoft Office PowerPoint</Application>
  <PresentationFormat>Panorámica</PresentationFormat>
  <Paragraphs>229</Paragraphs>
  <Slides>25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5" baseType="lpstr">
      <vt:lpstr>Arial</vt:lpstr>
      <vt:lpstr>Bookman Old Style</vt:lpstr>
      <vt:lpstr>Calibri</vt:lpstr>
      <vt:lpstr>Courier New</vt:lpstr>
      <vt:lpstr>Helvetica 65 Medium</vt:lpstr>
      <vt:lpstr>Tahoma</vt:lpstr>
      <vt:lpstr>Times New Roman</vt:lpstr>
      <vt:lpstr>Tw Cen MT</vt:lpstr>
      <vt:lpstr>Wingdings</vt:lpstr>
      <vt:lpstr>Gota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 EMPRENDEDOR</dc:title>
  <dc:creator>Usuario de Microsoft Office</dc:creator>
  <cp:lastModifiedBy>José PÉREZ DOMENE</cp:lastModifiedBy>
  <cp:revision>47</cp:revision>
  <dcterms:created xsi:type="dcterms:W3CDTF">2020-06-09T18:19:44Z</dcterms:created>
  <dcterms:modified xsi:type="dcterms:W3CDTF">2022-11-01T20:40:51Z</dcterms:modified>
</cp:coreProperties>
</file>